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5.png" ContentType="image/png"/>
  <Override PartName="/ppt/media/image53.png" ContentType="image/png"/>
  <Override PartName="/ppt/media/image56.jpeg" ContentType="image/jpeg"/>
  <Override PartName="/ppt/media/image51.png" ContentType="image/png"/>
  <Override PartName="/ppt/media/image52.png" ContentType="image/png"/>
  <Override PartName="/ppt/media/image50.jpeg" ContentType="image/jpeg"/>
  <Override PartName="/ppt/media/image46.jpeg" ContentType="image/jpeg"/>
  <Override PartName="/ppt/media/image58.png" ContentType="image/png"/>
  <Override PartName="/ppt/media/image45.png" ContentType="image/png"/>
  <Override PartName="/ppt/media/image44.png" ContentType="image/png"/>
  <Override PartName="/ppt/media/image42.png" ContentType="image/png"/>
  <Override PartName="/ppt/media/image41.png" ContentType="image/png"/>
  <Override PartName="/ppt/media/image18.jpeg" ContentType="image/jpeg"/>
  <Override PartName="/ppt/media/image49.png" ContentType="image/png"/>
  <Override PartName="/ppt/media/image12.png" ContentType="image/png"/>
  <Override PartName="/ppt/media/image13.png" ContentType="image/png"/>
  <Override PartName="/ppt/media/image69.jpeg" ContentType="image/jpeg"/>
  <Override PartName="/ppt/media/image54.jpeg" ContentType="image/jpeg"/>
  <Override PartName="/ppt/media/image33.png" ContentType="image/png"/>
  <Override PartName="/ppt/media/image15.png" ContentType="image/png"/>
  <Override PartName="/ppt/media/image3.png" ContentType="image/png"/>
  <Override PartName="/ppt/media/image68.png" ContentType="image/png"/>
  <Override PartName="/ppt/media/hdphoto2.wdp" ContentType="image/vnd.ms-photo"/>
  <Override PartName="/ppt/media/image32.png" ContentType="image/png"/>
  <Override PartName="/ppt/media/image2.png" ContentType="image/png"/>
  <Override PartName="/ppt/media/image67.png" ContentType="image/png"/>
  <Override PartName="/ppt/media/image30.png" ContentType="image/png"/>
  <Override PartName="/ppt/media/image66.png" ContentType="image/png"/>
  <Override PartName="/ppt/media/image25.png" ContentType="image/png"/>
  <Override PartName="/ppt/media/image62.png" ContentType="image/png"/>
  <Override PartName="/ppt/media/image28.jpeg" ContentType="image/jpeg"/>
  <Override PartName="/ppt/media/image26.png" ContentType="image/png"/>
  <Override PartName="/ppt/media/image63.png" ContentType="image/png"/>
  <Override PartName="/ppt/media/image61.jpeg" ContentType="image/jpeg"/>
  <Override PartName="/ppt/media/image40.png" ContentType="image/png"/>
  <Override PartName="/ppt/media/image23.png" ContentType="image/png"/>
  <Override PartName="/ppt/media/image60.jpeg" ContentType="image/jpeg"/>
  <Override PartName="/ppt/media/image64.png" ContentType="image/png"/>
  <Override PartName="/ppt/media/image59.png" ContentType="image/png"/>
  <Override PartName="/ppt/media/image22.png" ContentType="image/png"/>
  <Override PartName="/ppt/media/image24.png" ContentType="image/png"/>
  <Override PartName="/ppt/media/image57.png" ContentType="image/png"/>
  <Override PartName="/ppt/media/image37.jpeg" ContentType="image/jpeg"/>
  <Override PartName="/ppt/media/image20.png" ContentType="image/png"/>
  <Override PartName="/ppt/media/image65.png" ContentType="image/png"/>
  <Override PartName="/ppt/media/image21.jpeg" ContentType="image/jpeg"/>
  <Override PartName="/ppt/media/image27.png" ContentType="image/png"/>
  <Override PartName="/ppt/media/image5.jpeg" ContentType="image/jpeg"/>
  <Override PartName="/ppt/media/image10.png" ContentType="image/png"/>
  <Override PartName="/ppt/media/image1.jpeg" ContentType="image/jpeg"/>
  <Override PartName="/ppt/media/image47.png" ContentType="image/png"/>
  <Override PartName="/ppt/media/image6.jpeg" ContentType="image/jpeg"/>
  <Override PartName="/ppt/media/image14.jpeg" ContentType="image/jpeg"/>
  <Override PartName="/ppt/media/image8.png" ContentType="image/png"/>
  <Override PartName="/ppt/media/image38.png" ContentType="image/png"/>
  <Override PartName="/ppt/media/image4.png" ContentType="image/png"/>
  <Override PartName="/ppt/media/image16.png" ContentType="image/png"/>
  <Override PartName="/ppt/media/image11.png" ContentType="image/png"/>
  <Override PartName="/ppt/media/image48.png" ContentType="image/png"/>
  <Override PartName="/ppt/media/image31.png" ContentType="image/png"/>
  <Override PartName="/ppt/media/hdphoto1.wdp" ContentType="image/vnd.ms-photo"/>
  <Override PartName="/ppt/media/image19.png" ContentType="image/png"/>
  <Override PartName="/ppt/media/image7.png" ContentType="image/png"/>
  <Override PartName="/ppt/media/image34.jpeg" ContentType="image/jpeg"/>
  <Override PartName="/ppt/media/image9.png" ContentType="image/png"/>
  <Override PartName="/ppt/media/image39.jpeg" ContentType="image/jpeg"/>
  <Override PartName="/ppt/media/image17.png" ContentType="image/png"/>
  <Override PartName="/ppt/media/image29.jpeg" ContentType="image/jpeg"/>
  <Override PartName="/ppt/media/image35.png" ContentType="image/png"/>
  <Override PartName="/ppt/media/image43.jpeg" ContentType="image/jpeg"/>
  <Override PartName="/ppt/media/image36.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p:notesSz cx="6400800" cy="86868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Calibri"/>
              </a:rPr>
              <a:t>Click to move the slide</a:t>
            </a:r>
            <a:endParaRPr b="0" lang="es-ES" sz="1800" spc="-1" strike="noStrike">
              <a:solidFill>
                <a:srgbClr val="000000"/>
              </a:solidFill>
              <a:latin typeface="Calibri"/>
            </a:endParaRPr>
          </a:p>
        </p:txBody>
      </p:sp>
      <p:sp>
        <p:nvSpPr>
          <p:cNvPr id="42"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a:t>
            </a:r>
            <a:r>
              <a:rPr b="0" lang="en-US" sz="2000" spc="-1" strike="noStrike">
                <a:latin typeface="Arial"/>
              </a:rPr>
              <a:t>format</a:t>
            </a:r>
            <a:endParaRPr b="0" lang="en-US" sz="2000" spc="-1" strike="noStrike">
              <a:latin typeface="Arial"/>
            </a:endParaRPr>
          </a:p>
        </p:txBody>
      </p:sp>
      <p:sp>
        <p:nvSpPr>
          <p:cNvPr id="43"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2AB0F4B5-ED76-42C8-A532-ABF0999FDBE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sldImg"/>
          </p:nvPr>
        </p:nvSpPr>
        <p:spPr>
          <a:xfrm>
            <a:off x="1028880" y="652320"/>
            <a:ext cx="4343040" cy="3257280"/>
          </a:xfrm>
          <a:prstGeom prst="rect">
            <a:avLst/>
          </a:prstGeom>
        </p:spPr>
      </p:sp>
      <p:sp>
        <p:nvSpPr>
          <p:cNvPr id="346"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-Greeting: name, chairman</a:t>
            </a:r>
            <a:endParaRPr b="0" lang="en-US" sz="2000" spc="-1" strike="noStrike">
              <a:latin typeface="Arial"/>
            </a:endParaRPr>
          </a:p>
          <a:p>
            <a:pPr marL="216000" indent="-216000">
              <a:lnSpc>
                <a:spcPct val="100000"/>
              </a:lnSpc>
            </a:pPr>
            <a:r>
              <a:rPr b="0" lang="en-US" sz="2000" spc="-1" strike="noStrike">
                <a:latin typeface="Arial"/>
              </a:rPr>
              <a:t>-Side project during PhD, side project during my postdoc, meeting with Vincenco</a:t>
            </a:r>
            <a:endParaRPr b="0" lang="en-US" sz="2000" spc="-1" strike="noStrike">
              <a:latin typeface="Arial"/>
            </a:endParaRPr>
          </a:p>
          <a:p>
            <a:pPr marL="216000" indent="-216000">
              <a:lnSpc>
                <a:spcPct val="100000"/>
              </a:lnSpc>
            </a:pPr>
            <a:r>
              <a:rPr b="0" lang="en-US" sz="2000" spc="-1" strike="noStrike">
                <a:latin typeface="Arial"/>
              </a:rPr>
              <a:t>-Interest of both groups in the problem: UJA (Stabilizing effect of rotation, control of flows, description flow regimes), IMFT (axisymmetric study where co-dimension 2 or 3 appears). </a:t>
            </a:r>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sldImg"/>
          </p:nvPr>
        </p:nvSpPr>
        <p:spPr>
          <a:xfrm>
            <a:off x="1028880" y="652320"/>
            <a:ext cx="4343040" cy="3257280"/>
          </a:xfrm>
          <a:prstGeom prst="rect">
            <a:avLst/>
          </a:prstGeom>
        </p:spPr>
      </p:sp>
      <p:sp>
        <p:nvSpPr>
          <p:cNvPr id="364"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Another control strategy, based on a localized feedback is explored based on our LSA results. If we plot the norm of the structural sensitivity tensor, we can see how the sensitive zones for harmonic forcing changes for both RWs. For RW1, the most sensitive region is placed at the end of the recirculation bubble, while for RW3 the localized feedback is quite effective in the core of the recirculating eddies.  </a:t>
            </a:r>
            <a:endParaRPr b="0" lang="en-US" sz="2000" spc="-1" strike="noStrike">
              <a:latin typeface="Arial"/>
            </a:endParaRPr>
          </a:p>
          <a:p>
            <a:pPr marL="216000" indent="-216000">
              <a:lnSpc>
                <a:spcPct val="100000"/>
              </a:lnSpc>
            </a:pPr>
            <a:r>
              <a:rPr b="0" lang="en-US" sz="2000" spc="-1" strike="noStrike">
                <a:latin typeface="Arial"/>
              </a:rPr>
              <a:t>But this is just a simple study to explore the different possibilities of control for these type of flows, let’s back to our analysis of co-dimension higher than 1</a:t>
            </a:r>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1028880" y="652320"/>
            <a:ext cx="4343040" cy="3257280"/>
          </a:xfrm>
          <a:prstGeom prst="rect">
            <a:avLst/>
          </a:prstGeom>
        </p:spPr>
      </p:sp>
      <p:sp>
        <p:nvSpPr>
          <p:cNvPr id="366"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As I introduced, we want to extend the LSA analysis to the whole parameter region. In order to do so, we expand the different modes via multiple scales expansion up to 5th order of the linear N-S solution.  We are varying two parameters, so, the expansion has to take place depending on \Omega and Reynolds, using weakly-non linear approach (we need cubic coefficients to do that). Using this idea, we study the problem by following the three leading rotating waves through normal form analysis. </a:t>
            </a:r>
            <a:endParaRPr b="0" lang="en-US" sz="2000" spc="-1" strike="noStrike">
              <a:latin typeface="Arial"/>
            </a:endParaRPr>
          </a:p>
          <a:p>
            <a:pPr marL="216000" indent="-216000">
              <a:lnSpc>
                <a:spcPct val="100000"/>
              </a:lnSpc>
            </a:pPr>
            <a:r>
              <a:rPr b="0" lang="en-US" sz="2000" spc="-1" strike="noStrike">
                <a:latin typeface="Arial"/>
              </a:rPr>
              <a:t>The diagonal terms corresponds to expansion of LSA leading RWs. </a:t>
            </a:r>
            <a:endParaRPr b="0" lang="en-US" sz="2000" spc="-1" strike="noStrike">
              <a:latin typeface="Arial"/>
            </a:endParaRPr>
          </a:p>
          <a:p>
            <a:pPr marL="216000" indent="-216000">
              <a:lnSpc>
                <a:spcPct val="100000"/>
              </a:lnSpc>
            </a:pPr>
            <a:r>
              <a:rPr b="0" lang="en-US" sz="2000" spc="-1" strike="noStrike">
                <a:latin typeface="Arial"/>
              </a:rPr>
              <a:t>The non-diagonal  terms of the normal form are obtained from the key points (A, B, C) which give partial answers to the complex problem. </a:t>
            </a:r>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1028880" y="652320"/>
            <a:ext cx="4343040" cy="3257280"/>
          </a:xfrm>
          <a:prstGeom prst="rect">
            <a:avLst/>
          </a:prstGeom>
        </p:spPr>
      </p:sp>
      <p:sp>
        <p:nvSpPr>
          <p:cNvPr id="368"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Using this approach, we can find different type of solutions as the parameters are varied. So,  quasiperiodic regimes where two rotating waves interact appear. Also, there is the possibility that the problem goes to different attractors for the same parameter values leading to bistable states. Following that, the TS can go ideally to the three RWs states where only one unstable mode (or frequency) is present in the flow (Co-dimension 1). After that, each rotating wave can go to a mixed mode solution where 2 frequencies interact (one of them was already present in the previous regime, give an example RW1 can only go to MM12 and MM13) (Co-dimension 2). To name the different frequencies, we associate LF to RW1 (single frozen helix), MF to RW2 (vortex shedding) and HF to RW3 (double frozen helix).  Finally, all mixed modes converge to a single  complex state where the three frequencies interact (Co-dimension 3) that can eventually lead to chaotic dynamics (Interacting mixed mode).  To see this more practically, let’s fix the rotation parameter</a:t>
            </a:r>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sldImg"/>
          </p:nvPr>
        </p:nvSpPr>
        <p:spPr>
          <a:xfrm>
            <a:off x="1028880" y="652320"/>
            <a:ext cx="4343040" cy="3257280"/>
          </a:xfrm>
          <a:prstGeom prst="rect">
            <a:avLst/>
          </a:prstGeom>
        </p:spPr>
      </p:sp>
      <p:sp>
        <p:nvSpPr>
          <p:cNvPr id="370"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At \Omega = 1.75, the normal form analysis gives the following results (depicted here by means of the amplitudes of the velocity fluctuations, r1, r2 and r3).</a:t>
            </a:r>
            <a:endParaRPr b="0" lang="en-US" sz="2000" spc="-1" strike="noStrike">
              <a:latin typeface="Arial"/>
            </a:endParaRPr>
          </a:p>
          <a:p>
            <a:pPr marL="216000" indent="-216000">
              <a:lnSpc>
                <a:spcPct val="100000"/>
              </a:lnSpc>
            </a:pPr>
            <a:r>
              <a:rPr b="0" lang="en-US" sz="2000" spc="-1" strike="noStrike">
                <a:latin typeface="Arial"/>
              </a:rPr>
              <a:t>So, starting from trivial state, RW1 first becomes unstable being the only possible attractor up to Re almost 100 where RW3 starts, however, only up to 105, both regimes are stable attractors (they need MM13 branch to appear). In the first portrait from the left, we can see how the flow can go from TS directly to RW1 or Rw3 or it can pass through MM13 but it does not remain there. Please note, that there is a range of Re where both independent attractors RW1 and RW3 are stable.  Once the unstable Branch of RW2 appears, the other two mix mode regimes became dominant (being also both of them stable co-dimension 2 bistable). The associated phase portrait is included in the slide (where you can see how you can go from the simple RW to the mixed mode regimes).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Finally, all the branches converge to one single attractor, IMM123, which is a fixed-point solution of the normal form but it can be hidden by chaotic attractors emerging according with Newhouse-Takens-Ruelle theorem.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As you can see, we can perfectly follow the series of bifurcations and the emergence of the different modes/regimes with this method. However, given the complex and non-linear nature of the problem, we want to validate our results with fully non-linear DNS.  </a:t>
            </a:r>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Img"/>
          </p:nvPr>
        </p:nvSpPr>
        <p:spPr>
          <a:xfrm>
            <a:off x="1028880" y="652320"/>
            <a:ext cx="4343040" cy="3257280"/>
          </a:xfrm>
          <a:prstGeom prst="rect">
            <a:avLst/>
          </a:prstGeom>
        </p:spPr>
      </p:sp>
      <p:sp>
        <p:nvSpPr>
          <p:cNvPr id="372"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In that case, we employ the aforementioned computational domain and we fixed the rotation parameter at 1.75 too. </a:t>
            </a:r>
            <a:endParaRPr b="0" lang="en-US" sz="2000" spc="-1" strike="noStrike">
              <a:latin typeface="Arial"/>
            </a:endParaRPr>
          </a:p>
          <a:p>
            <a:pPr marL="216000" indent="-216000">
              <a:lnSpc>
                <a:spcPct val="100000"/>
              </a:lnSpc>
            </a:pPr>
            <a:r>
              <a:rPr b="0" lang="en-US" sz="2000" spc="-1" strike="noStrike">
                <a:latin typeface="Arial"/>
              </a:rPr>
              <a:t>The simulations are performed using two different initial solutions, one from TS at Re=70 with no rotation (Family 1) (and then we increase the Re while fixing the rotation) and another one (Family 2) from our HFH mode obtained at Re=250 and Omega 2.2 (previous work at 2020). </a:t>
            </a:r>
            <a:endParaRPr b="0" lang="en-US" sz="2000" spc="-1" strike="noStrike">
              <a:latin typeface="Arial"/>
            </a:endParaRPr>
          </a:p>
          <a:p>
            <a:pPr marL="216000" indent="-216000">
              <a:lnSpc>
                <a:spcPct val="100000"/>
              </a:lnSpc>
            </a:pPr>
            <a:r>
              <a:rPr b="0" lang="en-US" sz="2000" spc="-1" strike="noStrike">
                <a:latin typeface="Arial"/>
              </a:rPr>
              <a:t>Following this strategy, we obtain at Re=110 the two rotating wave solutions (bistable, as normal form analysis predicted). Depicted by Q-criterion colored by streamwise vorticity… RW1 consists in a single helix (m=-1) rotating at a fixed frequency and RW3 has the same behavior but with a double helix (m=-2) . Using these solutions, we increase the Re, to go to another bistable region where MM12 and MM23 are obtained. Here, RW2 starts to interact with the previous solutions, originating vortex shedding in the wake (blue vortices). </a:t>
            </a:r>
            <a:endParaRPr b="0" lang="en-US" sz="2000" spc="-1" strike="noStrike">
              <a:latin typeface="Arial"/>
            </a:endParaRPr>
          </a:p>
          <a:p>
            <a:pPr marL="216000" indent="-216000">
              <a:lnSpc>
                <a:spcPct val="100000"/>
              </a:lnSpc>
            </a:pPr>
            <a:r>
              <a:rPr b="0" lang="en-US" sz="2000" spc="-1" strike="noStrike">
                <a:latin typeface="Arial"/>
              </a:rPr>
              <a:t>If we further increase the Re, the three-frequencies regime appear for both families of DNS. The wake is complex as it combines the three unstable modes.  But let’s compare more quantively…</a:t>
            </a:r>
            <a:endParaRPr b="0" lang="en-US"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1028880" y="652320"/>
            <a:ext cx="4343040" cy="3257280"/>
          </a:xfrm>
          <a:prstGeom prst="rect">
            <a:avLst/>
          </a:prstGeom>
        </p:spPr>
      </p:sp>
      <p:sp>
        <p:nvSpPr>
          <p:cNvPr id="374"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Here, we start the validation of our normal form approach by comparing the frequencies associated to each mode. We represent family I in black while and Family 2 in blue. The agreement between both methods is quite good and it can be used to illustrate the bifurcation scenario and the appearance of different modes. In addition, some spectra from streamwise and radial velocity fluctuations are included to show the temporal characteristics of the flow (the fundamental frequencies are highlighted with vertical lines). We can see periodic Flow regimes at Re=110, quasiperiodic (of order 2 at Re=150, of order 3 at Re=181).  It should be also noted that when we further increase the Reynolds number, the dynamics turns chaotic, displaying a nearly continuous spectra. Following the validation…</a:t>
            </a:r>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sldImg"/>
          </p:nvPr>
        </p:nvSpPr>
        <p:spPr>
          <a:xfrm>
            <a:off x="1028880" y="652320"/>
            <a:ext cx="4343040" cy="3257280"/>
          </a:xfrm>
          <a:prstGeom prst="rect">
            <a:avLst/>
          </a:prstGeom>
        </p:spPr>
      </p:sp>
      <p:sp>
        <p:nvSpPr>
          <p:cNvPr id="376"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We can compare force coefficients between simulations and normal form analysis (again, it can be also used to illustrate the pattern formation). Here, we employ drag and the total lift coefficient. The color code for DNS is based on families. The agreement is quite good, the appearance of the new regimes are effectively captured by the forces. We can observe some disagreements in MM_23, however, this is caused by the low amplitude associated to RW2 in DNS (as we can see in the spectra).  All in all, the normal form analysis seems to be a good tool to study this problem, given the reduced time needed to obtain the flow dynamics (DNS are very expensive, especially close to bifurcations). So…</a:t>
            </a:r>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Img"/>
          </p:nvPr>
        </p:nvSpPr>
        <p:spPr>
          <a:xfrm>
            <a:off x="1028880" y="652320"/>
            <a:ext cx="4343040" cy="3257280"/>
          </a:xfrm>
          <a:prstGeom prst="rect">
            <a:avLst/>
          </a:prstGeom>
        </p:spPr>
      </p:sp>
      <p:sp>
        <p:nvSpPr>
          <p:cNvPr id="378"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We can try to see the global map of the bifurcation scenario using the normal form, where all the regimes are identified and the different regions with codimension (0, 1,2 and 3) are effectively detected. As you can see, A, B and C points are the key points that organized all the regions. In comparison with the results from previous studies, we have clarified the origin, the nature and the evolution of the different modes, the existence of multiple attractors and the flow route to chaos. In addition, the use of stability tools has helped us to reduce computational time and provide some insights about future control strategies. </a:t>
            </a:r>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1028880" y="652320"/>
            <a:ext cx="4343040" cy="3257280"/>
          </a:xfrm>
          <a:prstGeom prst="rect">
            <a:avLst/>
          </a:prstGeom>
        </p:spPr>
      </p:sp>
      <p:sp>
        <p:nvSpPr>
          <p:cNvPr id="380"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That’s all, I hope you have found our study interesting (it has been published in JFM last month), I’ll pleased to answer your questions…</a:t>
            </a:r>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1028880" y="652320"/>
            <a:ext cx="4343040" cy="3257280"/>
          </a:xfrm>
          <a:prstGeom prst="rect">
            <a:avLst/>
          </a:prstGeom>
        </p:spPr>
      </p:sp>
      <p:sp>
        <p:nvSpPr>
          <p:cNvPr id="348"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Outline of the presentation, how the ideas are going to be discussed,</a:t>
            </a:r>
            <a:endParaRPr b="0" lang="en-US" sz="2000" spc="-1" strike="noStrike">
              <a:latin typeface="Arial"/>
            </a:endParaRPr>
          </a:p>
          <a:p>
            <a:pPr marL="216000" indent="-216000">
              <a:lnSpc>
                <a:spcPct val="100000"/>
              </a:lnSpc>
            </a:pPr>
            <a:r>
              <a:rPr b="0" lang="en-US" sz="2000" spc="-1" strike="noStrike">
                <a:latin typeface="Arial"/>
              </a:rPr>
              <a:t>First: we’ll see what is the interest of this problem, applications and results/models that can be useful</a:t>
            </a:r>
            <a:endParaRPr b="0" lang="en-US" sz="2000" spc="-1" strike="noStrike">
              <a:latin typeface="Arial"/>
            </a:endParaRPr>
          </a:p>
          <a:p>
            <a:pPr marL="216000" indent="-216000">
              <a:lnSpc>
                <a:spcPct val="100000"/>
              </a:lnSpc>
            </a:pPr>
            <a:r>
              <a:rPr b="0" lang="en-US" sz="2000" spc="-1" strike="noStrike">
                <a:latin typeface="Arial"/>
              </a:rPr>
              <a:t>Then, how we face the study of the problem (geometry, equations and parameters…)</a:t>
            </a:r>
            <a:endParaRPr b="0" lang="en-US" sz="2000" spc="-1" strike="noStrike">
              <a:latin typeface="Arial"/>
            </a:endParaRPr>
          </a:p>
          <a:p>
            <a:pPr marL="216000" indent="-216000">
              <a:lnSpc>
                <a:spcPct val="100000"/>
              </a:lnSpc>
            </a:pPr>
            <a:r>
              <a:rPr b="0" lang="en-US" sz="2000" spc="-1" strike="noStrike">
                <a:latin typeface="Arial"/>
              </a:rPr>
              <a:t>What other groups have done in the past and finally what we do here: Two approaches (Stability and DNS)</a:t>
            </a:r>
            <a:endParaRPr b="0" lang="en-US" sz="2000" spc="-1" strike="noStrike">
              <a:latin typeface="Arial"/>
            </a:endParaRPr>
          </a:p>
          <a:p>
            <a:pPr marL="216000" indent="-216000">
              <a:lnSpc>
                <a:spcPct val="100000"/>
              </a:lnSpc>
            </a:pPr>
            <a:r>
              <a:rPr b="0" lang="en-US" sz="2000" spc="-1" strike="noStrike">
                <a:latin typeface="Arial"/>
              </a:rPr>
              <a:t>I’ll finish with conclusions</a:t>
            </a:r>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1028880" y="652320"/>
            <a:ext cx="4343040" cy="3257280"/>
          </a:xfrm>
          <a:prstGeom prst="rect">
            <a:avLst/>
          </a:prstGeom>
        </p:spPr>
      </p:sp>
      <p:sp>
        <p:nvSpPr>
          <p:cNvPr id="350"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The flow around a rotating sphere is present in many applications: where we have suspensions, drops (we can see the movie), sports, seeds, free falling/rising spheres.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Generally, the introduction of rotation breaks the axisymmetry of the problem and the Flow regimes are going to be affected. Among the different types of Flow around a static sphere, we have picked laminar regime (and the subsequent transitions) to apply the rotation. One of main objectives is to observe how these transitions/regimes are affected. I bet you are familiar with these bifurcations, but I’ll remind them to you…</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axisymmetric wake behind a static sphere (Trivial state) starts to be steady planar symmetric (SS regime) at Re=212 after a pitchfork bifurcation. </a:t>
            </a:r>
            <a:endParaRPr b="0" lang="en-US" sz="2000" spc="-1" strike="noStrike">
              <a:latin typeface="Arial"/>
            </a:endParaRPr>
          </a:p>
          <a:p>
            <a:pPr marL="216000" indent="-216000">
              <a:lnSpc>
                <a:spcPct val="100000"/>
              </a:lnSpc>
            </a:pPr>
            <a:r>
              <a:rPr b="0" lang="en-US" sz="2000" spc="-1" strike="noStrike">
                <a:latin typeface="Arial"/>
              </a:rPr>
              <a:t>After that, if we keep increasing Re (above Re= 272), the wake starts to be unsteady and vortex shedding is produced, however, the reflection symmetry plane is conserved (RSP regime). Finally, this symmetry plane is lost when we increase the Re above 350 and the wake starts to oscillate transversely.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Taking this into account, if we apply rotation….</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1028880" y="652320"/>
            <a:ext cx="4343040" cy="3257280"/>
          </a:xfrm>
          <a:prstGeom prst="rect">
            <a:avLst/>
          </a:prstGeom>
        </p:spPr>
      </p:sp>
      <p:sp>
        <p:nvSpPr>
          <p:cNvPr id="352"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We have two parameters: Reynolds (as before) and rotation parameter, \Omega</a:t>
            </a:r>
            <a:endParaRPr b="0" lang="en-US" sz="2000" spc="-1" strike="noStrike">
              <a:latin typeface="Arial"/>
            </a:endParaRPr>
          </a:p>
          <a:p>
            <a:pPr marL="216000" indent="-216000">
              <a:lnSpc>
                <a:spcPct val="100000"/>
              </a:lnSpc>
            </a:pPr>
            <a:r>
              <a:rPr b="0" lang="en-US" sz="2000" spc="-1" strike="noStrike">
                <a:latin typeface="Arial"/>
              </a:rPr>
              <a:t>The rotation can be applied in different directions, many people has studied transversely rotation (where Magnus effect appears) but streamwise rotation has received considerably less attention and some questions remain unanswered. </a:t>
            </a:r>
            <a:endParaRPr b="0" lang="en-US" sz="2000" spc="-1" strike="noStrike">
              <a:latin typeface="Arial"/>
            </a:endParaRPr>
          </a:p>
          <a:p>
            <a:pPr marL="216000" indent="-216000">
              <a:lnSpc>
                <a:spcPct val="100000"/>
              </a:lnSpc>
            </a:pPr>
            <a:r>
              <a:rPr b="0" lang="en-US" sz="2000" spc="-1" strike="noStrike">
                <a:latin typeface="Arial"/>
              </a:rPr>
              <a:t>Therefore, to study the problem we have built the following computational domain that’ll be employed in stability tools and DNS. The problem is governed by NS equations, and we vary the two aforementioned parameters.</a:t>
            </a:r>
            <a:endParaRPr b="0" lang="en-US" sz="2000" spc="-1" strike="noStrike">
              <a:latin typeface="Arial"/>
            </a:endParaRPr>
          </a:p>
          <a:p>
            <a:pPr marL="216000" indent="-216000">
              <a:lnSpc>
                <a:spcPct val="100000"/>
              </a:lnSpc>
            </a:pPr>
            <a:r>
              <a:rPr b="0" lang="en-US" sz="2000" spc="-1" strike="noStrike">
                <a:latin typeface="Arial"/>
              </a:rPr>
              <a:t>In comparison with the classic problem of the flow around a static sphere, here, we have just introduced another boundary condition, where we give a streamwise rotation (in azimuthal direction) to the whole sphere.  As you see, it is a simple set-up, therefore</a:t>
            </a:r>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1028880" y="652320"/>
            <a:ext cx="4343040" cy="3257280"/>
          </a:xfrm>
          <a:prstGeom prst="rect">
            <a:avLst/>
          </a:prstGeom>
        </p:spPr>
      </p:sp>
      <p:sp>
        <p:nvSpPr>
          <p:cNvPr id="354"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Some other people have studied the problem earlier, giving some partial answers and we can see how the laminar bifurcations and the corresponding regimes are strongly affected by the rotation.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For example, in Kim &amp; Choi  at Re=250 studying the problem with DNS,  we see how the planar symmetry steady regime (SS) loses its symmetry when rotation is applied and one of the longitudinal vortices is promoted while the other is attenuated. A frozen regime consisting in a rotation of only one vortex is obtained for sufficiently large rotation. After that, this vortex starts to become unstable and some shedding appears, creating a quasiperiodic regime.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 the case of Pier, he used stability analysis to see the different solutions in a wide range of Re and Omega (here Omega 2 corresponds to 1). Depending on the values, we obtain LFH, HFH, quasiperiodic and irregular regimes. LFH appear before the second transition of the sphere and HFH, after.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After that</a:t>
            </a:r>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1028880" y="652320"/>
            <a:ext cx="4343040" cy="3257280"/>
          </a:xfrm>
          <a:prstGeom prst="rect">
            <a:avLst/>
          </a:prstGeom>
        </p:spPr>
      </p:sp>
      <p:sp>
        <p:nvSpPr>
          <p:cNvPr id="356"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The study went to higher parameters of rotation, it’s  remarkable the study from Skarysz and JE Wesfreid. Since they were the only able to study this problem experimentally, which is quite hard since you must produce the rotation with very small eccentricity, without perturbing the flow and inside a water channel with quite low velocities.  Concerning their results, they observe the appearance of a double helix in the wake when high rotation rates are applied at Re=250.</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We obtained similar results through DNS in our previous paper, where we carry simulations at Re=250, 500 and 1000 and rotation parameters up to 3. We observe the appearance of double helix (structures with m=-2 topology), periodic, quasiperiodic and irregular regimes. We also found some regions where multiple solutions can be stable, but, we weren’t able to explain how the obtained regimes emerged, the fundamental modes/frequencies of the flow and predict the flow in other regions different from the ones simulated. Also, numerical simulations are especially expensive close to bifurcation points or when different attractors interact… We wanted to extend this study to modern stability tools and that’s how this collaboration started… </a:t>
            </a: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sldImg"/>
          </p:nvPr>
        </p:nvSpPr>
        <p:spPr>
          <a:xfrm>
            <a:off x="1028880" y="652320"/>
            <a:ext cx="4343040" cy="3257280"/>
          </a:xfrm>
          <a:prstGeom prst="rect">
            <a:avLst/>
          </a:prstGeom>
        </p:spPr>
      </p:sp>
      <p:sp>
        <p:nvSpPr>
          <p:cNvPr id="358"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We planned to perform another analysis of the problem using stability tools in order to obtain the building blocks of the dynamics. It was also interesting for Javier, David and Vincenzo since there are regimes with multiple attractors that can be unstable at the same time, originating co-dimension 2 or even 3 regions. </a:t>
            </a:r>
            <a:endParaRPr b="0" lang="en-US" sz="2000" spc="-1" strike="noStrike">
              <a:latin typeface="Arial"/>
            </a:endParaRPr>
          </a:p>
          <a:p>
            <a:pPr marL="216000" indent="-216000">
              <a:lnSpc>
                <a:spcPct val="100000"/>
              </a:lnSpc>
            </a:pPr>
            <a:r>
              <a:rPr b="0" lang="en-US" sz="2000" spc="-1" strike="noStrike">
                <a:latin typeface="Arial"/>
              </a:rPr>
              <a:t>The idea is to study the problem focusing on the stability of the different helical modes that will help us to explain the connection between the different regimes, to find the physical mechanisms of destabilization and to design efficient control strategies based on stability results. Then, we’ll be able to explain the interaction between the different attractors and the way the flow turns chaotic.  </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028880" y="652320"/>
            <a:ext cx="4343040" cy="3257280"/>
          </a:xfrm>
          <a:prstGeom prst="rect">
            <a:avLst/>
          </a:prstGeom>
        </p:spPr>
      </p:sp>
      <p:sp>
        <p:nvSpPr>
          <p:cNvPr id="360"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To study the problem from stability point of view, we focus on rotating waves that are the predominant type of modes in the flow due to the introduction of rotation (induces a preferential direction).  From LSA, the most unstable eigen modes correspond to 3 RW, two with m=-1 topology and another one with m=-2. </a:t>
            </a:r>
            <a:endParaRPr b="0" lang="en-US" sz="2000" spc="-1" strike="noStrike">
              <a:latin typeface="Arial"/>
            </a:endParaRPr>
          </a:p>
          <a:p>
            <a:pPr marL="216000" indent="-216000">
              <a:lnSpc>
                <a:spcPct val="100000"/>
              </a:lnSpc>
            </a:pPr>
            <a:r>
              <a:rPr b="0" lang="en-US" sz="2000" spc="-1" strike="noStrike">
                <a:latin typeface="Arial"/>
              </a:rPr>
              <a:t>The results from LSA are included in the presentation by depicting the bifurcation scenario and the evolution of the frequencies corresponding to each RW at the critical Reynolds number.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axisymmetric flow around the sphere destabilizes just with RW1  and RW3, RW2 is not obtained directly from TS in the whole region of parameters. In addition, transition curves intersect in three points, which will be crucial in our study. These points are denoted as A, B and C.  These points have co-dimension 2, where two attractors turns unstable at them.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But before going to study co-dimension regions, we’ll try to use the LSA results to control the flow. In that case, </a:t>
            </a:r>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1028880" y="652320"/>
            <a:ext cx="4343040" cy="3257280"/>
          </a:xfrm>
          <a:prstGeom prst="rect">
            <a:avLst/>
          </a:prstGeom>
        </p:spPr>
      </p:sp>
      <p:sp>
        <p:nvSpPr>
          <p:cNvPr id="362" name="PlaceHolder 2"/>
          <p:cNvSpPr>
            <a:spLocks noGrp="1"/>
          </p:cNvSpPr>
          <p:nvPr>
            <p:ph type="body"/>
          </p:nvPr>
        </p:nvSpPr>
        <p:spPr>
          <a:xfrm>
            <a:off x="639720" y="4125600"/>
            <a:ext cx="5121000" cy="3908160"/>
          </a:xfrm>
          <a:prstGeom prst="rect">
            <a:avLst/>
          </a:prstGeom>
        </p:spPr>
        <p:txBody>
          <a:bodyPr lIns="0" rIns="0" tIns="0" bIns="0" anchor="ctr">
            <a:noAutofit/>
          </a:bodyPr>
          <a:p>
            <a:pPr marL="216000" indent="-216000">
              <a:lnSpc>
                <a:spcPct val="100000"/>
              </a:lnSpc>
            </a:pPr>
            <a:r>
              <a:rPr b="0" lang="en-US" sz="2000" spc="-1" strike="noStrike">
                <a:latin typeface="Arial"/>
              </a:rPr>
              <a:t>In that case, we can use sensitivity analysis to evaluate the performance of different control strategies in RW1 and RW3. RW2 is not taken into analysis since is not directly observable (as bifurcation scenario already depicted). The idea is to find some regions where control elements will have a great impact in the leading unstable modes of the flow and will be more efficient to control the unsteadiness. The first approach studied here corresponds to a steady axisymmetric control element that will have a great impact on RW1(for both frequency and amplitude) if it is placed at the end of the recirculation region behind the sphere. Conversely, when, this strategy is applied on RW3, the most sensitive zones are different for amplitude (which are located in the core of the recirculation bubble) and frequency (along the separatrix of the recirculating bubble.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We have also explored the use of…</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s-MX"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s-MX"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s-MX"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MX"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s-MX"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160"/>
            <a:ext cx="2131560" cy="362880"/>
          </a:xfrm>
          <a:prstGeom prst="rect">
            <a:avLst/>
          </a:prstGeom>
        </p:spPr>
        <p:txBody>
          <a:bodyPr lIns="90000" rIns="90000" tIns="46800" bIns="46800" anchor="ctr">
            <a:noAutofit/>
          </a:bodyPr>
          <a:p>
            <a:pPr>
              <a:lnSpc>
                <a:spcPct val="100000"/>
              </a:lnSpc>
              <a:tabLst>
                <a:tab algn="l" pos="0"/>
              </a:tabLst>
            </a:pPr>
            <a:r>
              <a:rPr b="0" lang="en-US" sz="2000" spc="-1" strike="noStrike">
                <a:solidFill>
                  <a:srgbClr val="000000"/>
                </a:solidFill>
                <a:latin typeface="Verdana"/>
                <a:ea typeface="Microsoft YaHei"/>
              </a:rPr>
              <a:t>11/05/15</a:t>
            </a:r>
            <a:endParaRPr b="0" lang="en-US" sz="2000" spc="-1" strike="noStrike">
              <a:latin typeface="Times New Roman"/>
            </a:endParaRPr>
          </a:p>
        </p:txBody>
      </p:sp>
      <p:sp>
        <p:nvSpPr>
          <p:cNvPr id="1" name="PlaceHolder 2"/>
          <p:cNvSpPr>
            <a:spLocks noGrp="1"/>
          </p:cNvSpPr>
          <p:nvPr>
            <p:ph type="ftr"/>
          </p:nvPr>
        </p:nvSpPr>
        <p:spPr>
          <a:xfrm>
            <a:off x="3123720" y="6356160"/>
            <a:ext cx="2893680" cy="362880"/>
          </a:xfrm>
          <a:prstGeom prst="rect">
            <a:avLst/>
          </a:prstGeom>
        </p:spPr>
        <p:txBody>
          <a:bodyPr lIns="90000" rIns="90000" tIns="46800" bIns="46800" anchor="ctr">
            <a:noAutofit/>
          </a:bodyPr>
          <a:p>
            <a:pPr>
              <a:lnSpc>
                <a:spcPct val="100000"/>
              </a:lnSpc>
              <a:tabLst>
                <a:tab algn="l" pos="0"/>
              </a:tabLst>
            </a:pPr>
            <a:r>
              <a:rPr b="0" lang="en-US" sz="2000" spc="-1" strike="noStrike">
                <a:solidFill>
                  <a:srgbClr val="000000"/>
                </a:solidFill>
                <a:latin typeface="Verdana"/>
                <a:ea typeface="Microsoft YaHei"/>
              </a:rPr>
              <a:t>A sample title</a:t>
            </a:r>
            <a:endParaRPr b="0" lang="en-US" sz="2000" spc="-1" strike="noStrike">
              <a:latin typeface="Times New Roman"/>
            </a:endParaRPr>
          </a:p>
        </p:txBody>
      </p:sp>
      <p:sp>
        <p:nvSpPr>
          <p:cNvPr id="2" name="PlaceHolder 3"/>
          <p:cNvSpPr>
            <a:spLocks noGrp="1"/>
          </p:cNvSpPr>
          <p:nvPr>
            <p:ph type="sldNum"/>
          </p:nvPr>
        </p:nvSpPr>
        <p:spPr>
          <a:xfrm>
            <a:off x="6552720" y="6356160"/>
            <a:ext cx="2131920" cy="362880"/>
          </a:xfrm>
          <a:prstGeom prst="rect">
            <a:avLst/>
          </a:prstGeom>
        </p:spPr>
        <p:txBody>
          <a:bodyPr lIns="90000" rIns="90000" tIns="46800" bIns="46800" anchor="ctr">
            <a:noAutofit/>
          </a:bodyPr>
          <a:p>
            <a:pPr>
              <a:lnSpc>
                <a:spcPct val="100000"/>
              </a:lnSpc>
              <a:tabLst>
                <a:tab algn="l" pos="0"/>
              </a:tabLst>
            </a:pPr>
            <a:fld id="{C13AC86F-1C57-41C4-A9D5-B3B71EE06B49}" type="slidenum">
              <a:rPr b="0" lang="en-US" sz="2000" spc="-1" strike="noStrike">
                <a:solidFill>
                  <a:srgbClr val="000000"/>
                </a:solidFill>
                <a:latin typeface="Verdana"/>
                <a:ea typeface="Microsoft YaHei"/>
              </a:rPr>
              <a:t>&lt;number&gt;</a:t>
            </a:fld>
            <a:endParaRPr b="0" lang="en-US" sz="2000" spc="-1" strike="noStrike">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Clic</a:t>
            </a:r>
            <a:r>
              <a:rPr b="0" lang="es-ES" sz="1800" spc="-1" strike="noStrike">
                <a:solidFill>
                  <a:srgbClr val="000000"/>
                </a:solidFill>
                <a:latin typeface="Calibri"/>
              </a:rPr>
              <a:t>k to </a:t>
            </a:r>
            <a:r>
              <a:rPr b="0" lang="es-ES" sz="1800" spc="-1" strike="noStrike">
                <a:solidFill>
                  <a:srgbClr val="000000"/>
                </a:solidFill>
                <a:latin typeface="Calibri"/>
              </a:rPr>
              <a:t>edit </a:t>
            </a:r>
            <a:r>
              <a:rPr b="0" lang="es-ES" sz="1800" spc="-1" strike="noStrike">
                <a:solidFill>
                  <a:srgbClr val="000000"/>
                </a:solidFill>
                <a:latin typeface="Calibri"/>
              </a:rPr>
              <a:t>the </a:t>
            </a:r>
            <a:r>
              <a:rPr b="0" lang="es-ES" sz="1800" spc="-1" strike="noStrike">
                <a:solidFill>
                  <a:srgbClr val="000000"/>
                </a:solidFill>
                <a:latin typeface="Calibri"/>
              </a:rPr>
              <a:t>title </a:t>
            </a:r>
            <a:r>
              <a:rPr b="0" lang="es-ES" sz="1800" spc="-1" strike="noStrike">
                <a:solidFill>
                  <a:srgbClr val="000000"/>
                </a:solidFill>
                <a:latin typeface="Calibri"/>
              </a:rPr>
              <a:t>text </a:t>
            </a:r>
            <a:r>
              <a:rPr b="0" lang="es-ES" sz="1800" spc="-1" strike="noStrike">
                <a:solidFill>
                  <a:srgbClr val="000000"/>
                </a:solidFill>
                <a:latin typeface="Calibri"/>
              </a:rPr>
              <a:t>for</a:t>
            </a:r>
            <a:r>
              <a:rPr b="0" lang="es-ES" sz="1800" spc="-1" strike="noStrike">
                <a:solidFill>
                  <a:srgbClr val="000000"/>
                </a:solidFill>
                <a:latin typeface="Calibri"/>
              </a:rPr>
              <a:t>mat</a:t>
            </a:r>
            <a:endParaRPr b="0" lang="es-ES" sz="1800" spc="-1" strike="noStrike">
              <a:solidFill>
                <a:srgbClr val="000000"/>
              </a:solidFill>
              <a:latin typeface="Calibri"/>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3200" spc="-1" strike="noStrike">
                <a:solidFill>
                  <a:srgbClr val="000000"/>
                </a:solidFill>
                <a:latin typeface="Calibri"/>
              </a:rPr>
              <a:t>Click to edit the outline text format</a:t>
            </a:r>
            <a:endParaRPr b="0" lang="es-MX" sz="3200" spc="-1" strike="noStrike">
              <a:solidFill>
                <a:srgbClr val="000000"/>
              </a:solidFill>
              <a:latin typeface="Calibri"/>
            </a:endParaRPr>
          </a:p>
          <a:p>
            <a:pPr lvl="1" marL="864000" indent="-324000">
              <a:spcBef>
                <a:spcPts val="1134"/>
              </a:spcBef>
              <a:buClr>
                <a:srgbClr val="000000"/>
              </a:buClr>
              <a:buSzPct val="75000"/>
              <a:buFont typeface="Symbol"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1800" spc="-1" strike="noStrike">
                <a:solidFill>
                  <a:srgbClr val="000000"/>
                </a:solidFill>
                <a:latin typeface="Calibri"/>
              </a:rPr>
              <a:t>Second Outline Level</a:t>
            </a:r>
            <a:endParaRPr b="0" lang="es-MX" sz="1800" spc="-1" strike="noStrike">
              <a:solidFill>
                <a:srgbClr val="000000"/>
              </a:solidFill>
              <a:latin typeface="Calibri"/>
            </a:endParaRPr>
          </a:p>
          <a:p>
            <a:pPr lvl="2" marL="1296000" indent="-288000">
              <a:spcBef>
                <a:spcPts val="850"/>
              </a:spcBef>
              <a:buClr>
                <a:srgbClr val="000000"/>
              </a:buClr>
              <a:buSzPct val="45000"/>
              <a:buFont typeface="Wingdings"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1800" spc="-1" strike="noStrike">
                <a:solidFill>
                  <a:srgbClr val="000000"/>
                </a:solidFill>
                <a:latin typeface="Calibri"/>
              </a:rPr>
              <a:t>Third Outline Level</a:t>
            </a:r>
            <a:endParaRPr b="0" lang="es-MX" sz="1800" spc="-1" strike="noStrike">
              <a:solidFill>
                <a:srgbClr val="000000"/>
              </a:solidFill>
              <a:latin typeface="Calibri"/>
            </a:endParaRPr>
          </a:p>
          <a:p>
            <a:pPr lvl="3" marL="1728000" indent="-216000">
              <a:spcBef>
                <a:spcPts val="567"/>
              </a:spcBef>
              <a:buClr>
                <a:srgbClr val="000000"/>
              </a:buClr>
              <a:buSzPct val="75000"/>
              <a:buFont typeface="Symbol"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1800" spc="-1" strike="noStrike">
                <a:solidFill>
                  <a:srgbClr val="000000"/>
                </a:solidFill>
                <a:latin typeface="Calibri"/>
              </a:rPr>
              <a:t>Fourth Outline Level</a:t>
            </a:r>
            <a:endParaRPr b="0" lang="es-MX" sz="1800" spc="-1" strike="noStrike">
              <a:solidFill>
                <a:srgbClr val="000000"/>
              </a:solidFill>
              <a:latin typeface="Calibri"/>
            </a:endParaRPr>
          </a:p>
          <a:p>
            <a:pPr lvl="4" marL="2160000" indent="-216000">
              <a:spcBef>
                <a:spcPts val="283"/>
              </a:spcBef>
              <a:buClr>
                <a:srgbClr val="000000"/>
              </a:buClr>
              <a:buSzPct val="45000"/>
              <a:buFont typeface="Wingdings"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2000" spc="-1" strike="noStrike">
                <a:solidFill>
                  <a:srgbClr val="000000"/>
                </a:solidFill>
                <a:latin typeface="Calibri"/>
              </a:rPr>
              <a:t>Fifth Outline Level</a:t>
            </a:r>
            <a:endParaRPr b="0" lang="es-MX" sz="2000" spc="-1" strike="noStrike">
              <a:solidFill>
                <a:srgbClr val="000000"/>
              </a:solidFill>
              <a:latin typeface="Calibri"/>
            </a:endParaRPr>
          </a:p>
          <a:p>
            <a:pPr lvl="5" marL="2592000" indent="-216000">
              <a:spcBef>
                <a:spcPts val="283"/>
              </a:spcBef>
              <a:buClr>
                <a:srgbClr val="000000"/>
              </a:buClr>
              <a:buSzPct val="45000"/>
              <a:buFont typeface="Wingdings"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2000" spc="-1" strike="noStrike">
                <a:solidFill>
                  <a:srgbClr val="000000"/>
                </a:solidFill>
                <a:latin typeface="Calibri"/>
              </a:rPr>
              <a:t>Sixth Outline Level</a:t>
            </a:r>
            <a:endParaRPr b="0" lang="es-MX" sz="2000" spc="-1" strike="noStrike">
              <a:solidFill>
                <a:srgbClr val="000000"/>
              </a:solidFill>
              <a:latin typeface="Calibri"/>
            </a:endParaRPr>
          </a:p>
          <a:p>
            <a:pPr lvl="6" marL="3024000" indent="-216000">
              <a:spcBef>
                <a:spcPts val="283"/>
              </a:spcBef>
              <a:buClr>
                <a:srgbClr val="000000"/>
              </a:buClr>
              <a:buSzPct val="45000"/>
              <a:buFont typeface="Wingdings" charset="2"/>
              <a:buChar char=""/>
              <a:tabLst>
                <a:tab algn="l" pos="342720"/>
                <a:tab algn="l" pos="448920"/>
                <a:tab algn="l" pos="898200"/>
                <a:tab algn="l" pos="1347480"/>
                <a:tab algn="l" pos="1796760"/>
                <a:tab algn="l" pos="2246040"/>
                <a:tab algn="l" pos="2695320"/>
                <a:tab algn="l" pos="3144600"/>
                <a:tab algn="l" pos="3593880"/>
                <a:tab algn="l" pos="4043160"/>
                <a:tab algn="l" pos="4492440"/>
                <a:tab algn="l" pos="4941360"/>
                <a:tab algn="l" pos="5390640"/>
                <a:tab algn="l" pos="5839920"/>
                <a:tab algn="l" pos="6289200"/>
                <a:tab algn="l" pos="6738480"/>
                <a:tab algn="l" pos="7187760"/>
                <a:tab algn="l" pos="7637040"/>
                <a:tab algn="l" pos="8086320"/>
                <a:tab algn="l" pos="8535600"/>
                <a:tab algn="l" pos="8984880"/>
              </a:tabLst>
            </a:pPr>
            <a:r>
              <a:rPr b="0" lang="es-MX" sz="2000" spc="-1" strike="noStrike">
                <a:solidFill>
                  <a:srgbClr val="000000"/>
                </a:solidFill>
                <a:latin typeface="Calibri"/>
              </a:rPr>
              <a:t>Seventh Outline Level</a:t>
            </a:r>
            <a:endParaRPr b="0" lang="es-MX"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slideLayout" Target="../slideLayouts/slideLayout1.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slideLayout" Target="../slideLayouts/slideLayout1.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slideLayout" Target="../slideLayouts/slideLayout1.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jpe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slideLayout" Target="../slideLayouts/slideLayout1.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jpeg"/><Relationship Id="rId5" Type="http://schemas.openxmlformats.org/officeDocument/2006/relationships/slideLayout" Target="../slideLayouts/slideLayout1.xml"/><Relationship Id="rId6"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microsoft.com/office/2007/relationships/hdphoto" Target="../media/hdphoto1.wdp"/><Relationship Id="rId4" Type="http://schemas.openxmlformats.org/officeDocument/2006/relationships/image" Target="../media/image9.png"/><Relationship Id="rId5" Type="http://schemas.microsoft.com/office/2007/relationships/hdphoto" Target="../media/hdphoto2.wdp"/><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jpeg"/><Relationship Id="rId11" Type="http://schemas.openxmlformats.org/officeDocument/2006/relationships/slideLayout" Target="../slideLayouts/slideLayout1.xml"/><Relationship Id="rId1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jpeg"/><Relationship Id="rId8" Type="http://schemas.openxmlformats.org/officeDocument/2006/relationships/slideLayout" Target="../slideLayouts/slideLayout1.xml"/><Relationship Id="rId9"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slideLayout" Target="../slideLayouts/slideLayout1.xml"/><Relationship Id="rId7"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Imagen 4" descr=""/>
          <p:cNvPicPr/>
          <p:nvPr/>
        </p:nvPicPr>
        <p:blipFill>
          <a:blip r:embed="rId1"/>
          <a:stretch/>
        </p:blipFill>
        <p:spPr>
          <a:xfrm>
            <a:off x="3058560" y="2636280"/>
            <a:ext cx="2953800" cy="2462040"/>
          </a:xfrm>
          <a:prstGeom prst="rect">
            <a:avLst/>
          </a:prstGeom>
          <a:ln>
            <a:noFill/>
          </a:ln>
        </p:spPr>
      </p:pic>
      <p:sp>
        <p:nvSpPr>
          <p:cNvPr id="48" name="CustomShape 1"/>
          <p:cNvSpPr/>
          <p:nvPr/>
        </p:nvSpPr>
        <p:spPr>
          <a:xfrm>
            <a:off x="395640" y="476640"/>
            <a:ext cx="8352720" cy="838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800" spc="-1" strike="noStrike">
                <a:solidFill>
                  <a:srgbClr val="000000"/>
                </a:solidFill>
                <a:latin typeface="LM Roman 10"/>
                <a:ea typeface="Microsoft YaHei"/>
              </a:rPr>
              <a:t>GLOBAL MODES COMPETITION IN THE STREAMWISE ROTATING SPHERE</a:t>
            </a:r>
            <a:endParaRPr b="0" lang="en-US" sz="2800" spc="-1" strike="noStrike">
              <a:latin typeface="Arial"/>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800" spc="-1" strike="noStrike">
                <a:solidFill>
                  <a:srgbClr val="000000"/>
                </a:solidFill>
                <a:latin typeface="LM Roman 10"/>
                <a:ea typeface="Microsoft YaHei"/>
              </a:rPr>
              <a:t>BIFURCATION SCENARIO</a:t>
            </a:r>
            <a:endParaRPr b="0" lang="en-US" sz="2800" spc="-1" strike="noStrike">
              <a:latin typeface="Arial"/>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800" spc="-1" strike="noStrike">
              <a:latin typeface="Arial"/>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800" spc="-1" strike="noStrike">
              <a:latin typeface="Arial"/>
            </a:endParaRPr>
          </a:p>
        </p:txBody>
      </p:sp>
      <p:sp>
        <p:nvSpPr>
          <p:cNvPr id="49" name="CustomShape 2"/>
          <p:cNvSpPr/>
          <p:nvPr/>
        </p:nvSpPr>
        <p:spPr>
          <a:xfrm>
            <a:off x="539640" y="2133000"/>
            <a:ext cx="7991640" cy="2063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ctr">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1800" spc="-1" strike="noStrike">
                <a:solidFill>
                  <a:srgbClr val="000000"/>
                </a:solidFill>
                <a:latin typeface="LM Roman 10"/>
                <a:ea typeface="Microsoft YaHei"/>
              </a:rPr>
              <a:t>M. Lorite-Díez</a:t>
            </a:r>
            <a:r>
              <a:rPr b="0" lang="en-GB" sz="1800" spc="-1" strike="noStrike">
                <a:solidFill>
                  <a:srgbClr val="000000"/>
                </a:solidFill>
                <a:latin typeface="LM Roman 10"/>
                <a:ea typeface="Microsoft YaHei"/>
              </a:rPr>
              <a:t>, J. Sierra-Ausín, J.I. Jiménez-González, </a:t>
            </a:r>
            <a:endParaRPr b="0" lang="en-US" sz="1800" spc="-1" strike="noStrike">
              <a:latin typeface="Arial"/>
            </a:endParaRPr>
          </a:p>
          <a:p>
            <a:pPr algn="ctr">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1800" spc="-1" strike="noStrike">
                <a:solidFill>
                  <a:srgbClr val="000000"/>
                </a:solidFill>
                <a:latin typeface="LM Roman 10"/>
                <a:ea typeface="Microsoft YaHei"/>
              </a:rPr>
              <a:t>V. Citro and D. Fabre</a:t>
            </a:r>
            <a:endParaRPr b="0" lang="en-US" sz="1800" spc="-1" strike="noStrike">
              <a:latin typeface="Arial"/>
            </a:endParaRPr>
          </a:p>
        </p:txBody>
      </p:sp>
      <p:sp>
        <p:nvSpPr>
          <p:cNvPr id="50" name="CustomShape 3"/>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51" name="CustomShape 4"/>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a:off x="179640" y="653652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pic>
        <p:nvPicPr>
          <p:cNvPr id="53" name="Picture 3" descr=""/>
          <p:cNvPicPr/>
          <p:nvPr/>
        </p:nvPicPr>
        <p:blipFill>
          <a:blip r:embed="rId2"/>
          <a:srcRect l="9456" t="20008" r="7107" b="20572"/>
          <a:stretch/>
        </p:blipFill>
        <p:spPr>
          <a:xfrm>
            <a:off x="3233520" y="5023080"/>
            <a:ext cx="1875240" cy="1069200"/>
          </a:xfrm>
          <a:prstGeom prst="rect">
            <a:avLst/>
          </a:prstGeom>
          <a:ln>
            <a:noFill/>
          </a:ln>
        </p:spPr>
      </p:pic>
      <p:pic>
        <p:nvPicPr>
          <p:cNvPr id="54" name="Imagen 13" descr="Logotipo&#10;&#10;Descripción generada automáticamente"/>
          <p:cNvPicPr/>
          <p:nvPr/>
        </p:nvPicPr>
        <p:blipFill>
          <a:blip r:embed="rId3"/>
          <a:srcRect l="4004" t="8491" r="3987" b="0"/>
          <a:stretch/>
        </p:blipFill>
        <p:spPr>
          <a:xfrm>
            <a:off x="7209360" y="4734000"/>
            <a:ext cx="1656000" cy="1647000"/>
          </a:xfrm>
          <a:prstGeom prst="rect">
            <a:avLst/>
          </a:prstGeom>
          <a:ln>
            <a:noFill/>
          </a:ln>
        </p:spPr>
      </p:pic>
      <p:pic>
        <p:nvPicPr>
          <p:cNvPr id="55" name="Picture 2" descr="University of Salerno - Call for Papers: Three years after the European  Agenda for Migration - Sfdi"/>
          <p:cNvPicPr/>
          <p:nvPr/>
        </p:nvPicPr>
        <p:blipFill>
          <a:blip r:embed="rId4"/>
          <a:stretch/>
        </p:blipFill>
        <p:spPr>
          <a:xfrm>
            <a:off x="5439240" y="4837680"/>
            <a:ext cx="1439640" cy="1439640"/>
          </a:xfrm>
          <a:prstGeom prst="rect">
            <a:avLst/>
          </a:prstGeom>
          <a:ln>
            <a:noFill/>
          </a:ln>
        </p:spPr>
      </p:pic>
      <p:pic>
        <p:nvPicPr>
          <p:cNvPr id="56" name="Picture 4" descr="Institut de mécanique des fluides de Toulouse - IMFT - Université Toulouse  III - Paul Sabatier"/>
          <p:cNvPicPr/>
          <p:nvPr/>
        </p:nvPicPr>
        <p:blipFill>
          <a:blip r:embed="rId5"/>
          <a:stretch/>
        </p:blipFill>
        <p:spPr>
          <a:xfrm>
            <a:off x="251640" y="4837680"/>
            <a:ext cx="2651400" cy="1439640"/>
          </a:xfrm>
          <a:prstGeom prst="rect">
            <a:avLst/>
          </a:prstGeom>
          <a:ln>
            <a:noFill/>
          </a:ln>
        </p:spPr>
      </p:pic>
      <p:sp>
        <p:nvSpPr>
          <p:cNvPr id="57" name="CustomShape 6"/>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15 – 17 June, Cádiz, 2022</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34560" y="44640"/>
            <a:ext cx="6193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(Sensitivity &amp; Control)</a:t>
            </a:r>
            <a:endParaRPr b="0" lang="en-US" sz="2400" spc="-1" strike="noStrike">
              <a:latin typeface="Arial"/>
            </a:endParaRPr>
          </a:p>
        </p:txBody>
      </p:sp>
      <p:sp>
        <p:nvSpPr>
          <p:cNvPr id="213" name="CustomShape 2"/>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214" name="CustomShape 3"/>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15" name="CustomShape 4"/>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16" name="CustomShape 5"/>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17" name="CustomShape 6"/>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18" name="CustomShape 7"/>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9/16</a:t>
            </a:r>
            <a:endParaRPr b="0" lang="en-US" sz="1200" spc="-1" strike="noStrike">
              <a:latin typeface="Arial"/>
            </a:endParaRPr>
          </a:p>
        </p:txBody>
      </p:sp>
      <p:sp>
        <p:nvSpPr>
          <p:cNvPr id="219" name="CustomShape 8"/>
          <p:cNvSpPr/>
          <p:nvPr/>
        </p:nvSpPr>
        <p:spPr>
          <a:xfrm>
            <a:off x="176760" y="554760"/>
            <a:ext cx="836712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Sensitivity to local feedback (Spectral norm of the structural sensitivity tensor)</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sp>
        <p:nvSpPr>
          <p:cNvPr id="220" name="CustomShape 9"/>
          <p:cNvSpPr/>
          <p:nvPr/>
        </p:nvSpPr>
        <p:spPr>
          <a:xfrm>
            <a:off x="1333080" y="169164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endParaRPr b="0" lang="en-US" sz="1800" spc="-1" strike="noStrike">
              <a:latin typeface="Arial"/>
            </a:endParaRPr>
          </a:p>
        </p:txBody>
      </p:sp>
      <p:sp>
        <p:nvSpPr>
          <p:cNvPr id="221" name="CustomShape 10"/>
          <p:cNvSpPr/>
          <p:nvPr/>
        </p:nvSpPr>
        <p:spPr>
          <a:xfrm>
            <a:off x="5310000" y="167256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endParaRPr b="0" lang="en-US" sz="1800" spc="-1" strike="noStrike">
              <a:latin typeface="Arial"/>
            </a:endParaRPr>
          </a:p>
        </p:txBody>
      </p:sp>
      <p:pic>
        <p:nvPicPr>
          <p:cNvPr id="222" name="Imagen 32" descr="Interfaz de usuario gráfica&#10;&#10;Descripción generada automáticamente"/>
          <p:cNvPicPr/>
          <p:nvPr/>
        </p:nvPicPr>
        <p:blipFill>
          <a:blip r:embed="rId1"/>
          <a:stretch/>
        </p:blipFill>
        <p:spPr>
          <a:xfrm>
            <a:off x="500760" y="2011320"/>
            <a:ext cx="7945560" cy="3239640"/>
          </a:xfrm>
          <a:prstGeom prst="rect">
            <a:avLst/>
          </a:prstGeom>
          <a:ln>
            <a:noFill/>
          </a:ln>
        </p:spPr>
      </p:pic>
      <p:sp>
        <p:nvSpPr>
          <p:cNvPr id="223" name="CustomShape 11"/>
          <p:cNvSpPr/>
          <p:nvPr/>
        </p:nvSpPr>
        <p:spPr>
          <a:xfrm>
            <a:off x="478080" y="199116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4" name="CustomShape 12"/>
          <p:cNvSpPr/>
          <p:nvPr/>
        </p:nvSpPr>
        <p:spPr>
          <a:xfrm>
            <a:off x="4390560" y="200376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5" name="Imagen 15" descr="Diagrama&#10;&#10;Descripción generada automáticamente"/>
          <p:cNvPicPr/>
          <p:nvPr/>
        </p:nvPicPr>
        <p:blipFill>
          <a:blip r:embed="rId2"/>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34560" y="44640"/>
            <a:ext cx="6193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(Normal form analysis)</a:t>
            </a:r>
            <a:endParaRPr b="0" lang="en-US" sz="2400" spc="-1" strike="noStrike">
              <a:latin typeface="Arial"/>
            </a:endParaRPr>
          </a:p>
        </p:txBody>
      </p:sp>
      <p:sp>
        <p:nvSpPr>
          <p:cNvPr id="227"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28"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29"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30"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31" name="CustomShape 6"/>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10/16</a:t>
            </a:r>
            <a:endParaRPr b="0" lang="en-US" sz="1200" spc="-1" strike="noStrike">
              <a:latin typeface="Arial"/>
            </a:endParaRPr>
          </a:p>
        </p:txBody>
      </p:sp>
      <p:sp>
        <p:nvSpPr>
          <p:cNvPr id="232" name="CustomShape 7"/>
          <p:cNvSpPr/>
          <p:nvPr/>
        </p:nvSpPr>
        <p:spPr>
          <a:xfrm>
            <a:off x="176760" y="554760"/>
            <a:ext cx="799560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Carried out by via a multiple scale expansion (up to fifth order) of the linear N-S solution</a:t>
            </a:r>
            <a:endParaRPr b="0" lang="en-US" sz="2000" spc="-1" strike="noStrike">
              <a:latin typeface="Arial"/>
            </a:endParaRPr>
          </a:p>
          <a:p>
            <a:pPr marL="343080" indent="-342720" algn="just">
              <a:lnSpc>
                <a:spcPct val="100000"/>
              </a:lnSpc>
              <a:buClr>
                <a:srgbClr val="000000"/>
              </a:buClr>
              <a:buFont typeface="Arial"/>
              <a:buChar char="•"/>
            </a:pPr>
            <a:r>
              <a:rPr b="0" lang="en-US" sz="2000" spc="-1" strike="noStrike">
                <a:solidFill>
                  <a:srgbClr val="000000"/>
                </a:solidFill>
                <a:latin typeface="LM Roman 10"/>
              </a:rPr>
              <a:t>Weakly non-linear expansions in terms of </a:t>
            </a:r>
            <a:r>
              <a:rPr b="0" i="1" lang="en-US" sz="2000" spc="-1" strike="noStrike">
                <a:solidFill>
                  <a:srgbClr val="000000"/>
                </a:solidFill>
                <a:latin typeface="LM Roman 10"/>
              </a:rPr>
              <a:t>Ω</a:t>
            </a:r>
            <a:r>
              <a:rPr b="0" lang="en-US" sz="2000" spc="-1" strike="noStrike">
                <a:solidFill>
                  <a:srgbClr val="000000"/>
                </a:solidFill>
                <a:latin typeface="LM Roman 10"/>
              </a:rPr>
              <a:t> and </a:t>
            </a:r>
            <a:r>
              <a:rPr b="0" i="1" lang="en-US" sz="2000" spc="-1" strike="noStrike">
                <a:solidFill>
                  <a:srgbClr val="000000"/>
                </a:solidFill>
                <a:latin typeface="LM Roman 10"/>
              </a:rPr>
              <a:t>Re</a:t>
            </a:r>
            <a:r>
              <a:rPr b="0" lang="en-US" sz="2000" spc="-1" strike="noStrike">
                <a:solidFill>
                  <a:srgbClr val="000000"/>
                </a:solidFill>
                <a:latin typeface="LM Roman 10"/>
              </a:rPr>
              <a:t> (cubic coefficients of the normal form)</a:t>
            </a:r>
            <a:endParaRPr b="0" lang="en-US" sz="2000" spc="-1" strike="noStrike">
              <a:latin typeface="Arial"/>
            </a:endParaRPr>
          </a:p>
          <a:p>
            <a:pPr marL="343080" indent="-342720" algn="just">
              <a:lnSpc>
                <a:spcPct val="100000"/>
              </a:lnSpc>
              <a:buClr>
                <a:srgbClr val="000000"/>
              </a:buClr>
              <a:buFont typeface="Arial"/>
              <a:buChar char="•"/>
            </a:pPr>
            <a:r>
              <a:rPr b="0" lang="en-US" sz="2000" spc="-1" strike="noStrike">
                <a:solidFill>
                  <a:srgbClr val="000000"/>
                </a:solidFill>
                <a:latin typeface="LM Roman 10"/>
              </a:rPr>
              <a:t>Non-diagonal terms of the normal form are obtained by the expansion of co-dimension two points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233" name="Imagen 10" descr=""/>
          <p:cNvPicPr/>
          <p:nvPr/>
        </p:nvPicPr>
        <p:blipFill>
          <a:blip r:embed="rId1"/>
          <a:stretch/>
        </p:blipFill>
        <p:spPr>
          <a:xfrm>
            <a:off x="2054160" y="2565000"/>
            <a:ext cx="5254920" cy="503640"/>
          </a:xfrm>
          <a:prstGeom prst="rect">
            <a:avLst/>
          </a:prstGeom>
          <a:ln>
            <a:noFill/>
          </a:ln>
        </p:spPr>
      </p:pic>
      <p:pic>
        <p:nvPicPr>
          <p:cNvPr id="234" name="Imagen 15" descr="Texto&#10;&#10;Descripción generada automáticamente"/>
          <p:cNvPicPr/>
          <p:nvPr/>
        </p:nvPicPr>
        <p:blipFill>
          <a:blip r:embed="rId2"/>
          <a:srcRect l="21588" t="73096" r="22279" b="0"/>
          <a:stretch/>
        </p:blipFill>
        <p:spPr>
          <a:xfrm>
            <a:off x="2737800" y="3267360"/>
            <a:ext cx="3888000" cy="1457640"/>
          </a:xfrm>
          <a:prstGeom prst="rect">
            <a:avLst/>
          </a:prstGeom>
          <a:ln>
            <a:noFill/>
          </a:ln>
        </p:spPr>
      </p:pic>
      <p:pic>
        <p:nvPicPr>
          <p:cNvPr id="235" name="Imagen 23" descr="Texto&#10;&#10;Descripción generada automáticamente"/>
          <p:cNvPicPr/>
          <p:nvPr/>
        </p:nvPicPr>
        <p:blipFill>
          <a:blip r:embed="rId3"/>
          <a:stretch/>
        </p:blipFill>
        <p:spPr>
          <a:xfrm>
            <a:off x="2476080" y="4977360"/>
            <a:ext cx="4411080" cy="899640"/>
          </a:xfrm>
          <a:prstGeom prst="rect">
            <a:avLst/>
          </a:prstGeom>
          <a:ln>
            <a:noFill/>
          </a:ln>
        </p:spPr>
      </p:pic>
      <p:pic>
        <p:nvPicPr>
          <p:cNvPr id="236" name="Imagen 13" descr="Diagrama&#10;&#10;Descripción generada automáticamente"/>
          <p:cNvPicPr/>
          <p:nvPr/>
        </p:nvPicPr>
        <p:blipFill>
          <a:blip r:embed="rId4"/>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34560" y="44640"/>
            <a:ext cx="6193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(Normal form analysis)</a:t>
            </a:r>
            <a:endParaRPr b="0" lang="en-US" sz="2400" spc="-1" strike="noStrike">
              <a:latin typeface="Arial"/>
            </a:endParaRPr>
          </a:p>
        </p:txBody>
      </p:sp>
      <p:sp>
        <p:nvSpPr>
          <p:cNvPr id="238"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39"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40"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41"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42" name="CustomShape 6"/>
          <p:cNvSpPr/>
          <p:nvPr/>
        </p:nvSpPr>
        <p:spPr>
          <a:xfrm>
            <a:off x="176760" y="554760"/>
            <a:ext cx="836712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Classification of solutions: rotating waves (</a:t>
            </a:r>
            <a:r>
              <a:rPr b="0" i="1" lang="en-US" sz="2000" spc="-1" strike="noStrike">
                <a:solidFill>
                  <a:srgbClr val="000000"/>
                </a:solidFill>
                <a:latin typeface="LM Roman 10"/>
              </a:rPr>
              <a:t>RW</a:t>
            </a:r>
            <a:r>
              <a:rPr b="0" i="1" lang="en-US" sz="2000" spc="-1" strike="noStrike" baseline="-25000">
                <a:solidFill>
                  <a:srgbClr val="000000"/>
                </a:solidFill>
                <a:latin typeface="LM Roman 10"/>
              </a:rPr>
              <a:t>i</a:t>
            </a:r>
            <a:r>
              <a:rPr b="0" lang="en-US" sz="2000" spc="-1" strike="noStrike">
                <a:solidFill>
                  <a:srgbClr val="000000"/>
                </a:solidFill>
                <a:latin typeface="LM Roman 10"/>
              </a:rPr>
              <a:t>), mixed modes (</a:t>
            </a:r>
            <a:r>
              <a:rPr b="0" i="1" lang="en-US" sz="2000" spc="-1" strike="noStrike">
                <a:solidFill>
                  <a:srgbClr val="000000"/>
                </a:solidFill>
                <a:latin typeface="LM Roman 10"/>
              </a:rPr>
              <a:t>MM</a:t>
            </a:r>
            <a:r>
              <a:rPr b="0" i="1" lang="en-US" sz="2000" spc="-1" strike="noStrike" baseline="-25000">
                <a:solidFill>
                  <a:srgbClr val="000000"/>
                </a:solidFill>
                <a:latin typeface="LM Roman 10"/>
              </a:rPr>
              <a:t>ij</a:t>
            </a:r>
            <a:r>
              <a:rPr b="0" lang="en-US" sz="2000" spc="-1" strike="noStrike">
                <a:solidFill>
                  <a:srgbClr val="000000"/>
                </a:solidFill>
                <a:latin typeface="LM Roman 10"/>
              </a:rPr>
              <a:t>) and interacting mix modes (IMM</a:t>
            </a:r>
            <a:r>
              <a:rPr b="0" i="1" lang="en-US" sz="2000" spc="-1" strike="noStrike" baseline="-25000">
                <a:solidFill>
                  <a:srgbClr val="000000"/>
                </a:solidFill>
                <a:latin typeface="LM Roman 10"/>
              </a:rPr>
              <a:t>ijk</a:t>
            </a:r>
            <a:r>
              <a:rPr b="0" lang="en-US" sz="2000" spc="-1" strike="noStrike">
                <a:solidFill>
                  <a:srgbClr val="000000"/>
                </a:solidFill>
                <a:latin typeface="LM Roman 10"/>
              </a:rPr>
              <a:t>)</a:t>
            </a:r>
            <a:endParaRPr b="0" lang="en-US" sz="2000" spc="-1" strike="noStrike">
              <a:latin typeface="Arial"/>
            </a:endParaRPr>
          </a:p>
          <a:p>
            <a:pPr algn="just">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243" name="Imagen 4" descr="Diagrama&#10;&#10;Descripción generada automáticamente"/>
          <p:cNvPicPr/>
          <p:nvPr/>
        </p:nvPicPr>
        <p:blipFill>
          <a:blip r:embed="rId1"/>
          <a:srcRect l="7207" t="0" r="0" b="0"/>
          <a:stretch/>
        </p:blipFill>
        <p:spPr>
          <a:xfrm>
            <a:off x="5526000" y="1545120"/>
            <a:ext cx="2664000" cy="3408480"/>
          </a:xfrm>
          <a:prstGeom prst="rect">
            <a:avLst/>
          </a:prstGeom>
          <a:ln>
            <a:noFill/>
          </a:ln>
        </p:spPr>
      </p:pic>
      <p:pic>
        <p:nvPicPr>
          <p:cNvPr id="244" name="Imagen 6" descr="Texto&#10;&#10;Descripción generada automáticamente con confianza media"/>
          <p:cNvPicPr/>
          <p:nvPr/>
        </p:nvPicPr>
        <p:blipFill>
          <a:blip r:embed="rId2"/>
          <a:stretch/>
        </p:blipFill>
        <p:spPr>
          <a:xfrm>
            <a:off x="1871640" y="5163840"/>
            <a:ext cx="5784120" cy="1130400"/>
          </a:xfrm>
          <a:prstGeom prst="rect">
            <a:avLst/>
          </a:prstGeom>
          <a:ln>
            <a:noFill/>
          </a:ln>
        </p:spPr>
      </p:pic>
      <p:sp>
        <p:nvSpPr>
          <p:cNvPr id="245" name="CustomShape 7"/>
          <p:cNvSpPr/>
          <p:nvPr/>
        </p:nvSpPr>
        <p:spPr>
          <a:xfrm>
            <a:off x="1871640" y="1867680"/>
            <a:ext cx="2230560" cy="1024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r>
              <a:rPr b="0" i="1" lang="es-ES" sz="1800" spc="-1" strike="noStrike">
                <a:solidFill>
                  <a:srgbClr val="000000"/>
                </a:solidFill>
                <a:latin typeface="LM Roman 10"/>
              </a:rPr>
              <a:t> </a:t>
            </a:r>
            <a:r>
              <a:rPr b="0" lang="es-ES" sz="1800" spc="-1" strike="noStrike">
                <a:solidFill>
                  <a:srgbClr val="000000"/>
                </a:solidFill>
                <a:latin typeface="LM Roman 10"/>
              </a:rPr>
              <a:t>→ LF</a:t>
            </a:r>
            <a:endParaRPr b="0" lang="en-US" sz="1800" spc="-1" strike="noStrike">
              <a:latin typeface="Arial"/>
            </a:endParaRPr>
          </a:p>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2</a:t>
            </a:r>
            <a:r>
              <a:rPr b="0" i="1" lang="es-ES" sz="1800" spc="-1" strike="noStrike">
                <a:solidFill>
                  <a:srgbClr val="000000"/>
                </a:solidFill>
                <a:latin typeface="LM Roman 10"/>
              </a:rPr>
              <a:t> </a:t>
            </a:r>
            <a:r>
              <a:rPr b="0" lang="es-ES" sz="1800" spc="-1" strike="noStrike">
                <a:solidFill>
                  <a:srgbClr val="000000"/>
                </a:solidFill>
                <a:latin typeface="LM Roman 10"/>
              </a:rPr>
              <a:t>→ MF</a:t>
            </a:r>
            <a:endParaRPr b="0" lang="en-US" sz="1800" spc="-1" strike="noStrike">
              <a:latin typeface="Arial"/>
            </a:endParaRPr>
          </a:p>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r>
              <a:rPr b="0" i="1" lang="es-ES" sz="1800" spc="-1" strike="noStrike">
                <a:solidFill>
                  <a:srgbClr val="000000"/>
                </a:solidFill>
                <a:latin typeface="LM Roman 10"/>
              </a:rPr>
              <a:t> </a:t>
            </a:r>
            <a:r>
              <a:rPr b="0" lang="es-ES" sz="1800" spc="-1" strike="noStrike">
                <a:solidFill>
                  <a:srgbClr val="000000"/>
                </a:solidFill>
                <a:latin typeface="LM Roman 10"/>
              </a:rPr>
              <a:t>→ HF</a:t>
            </a:r>
            <a:endParaRPr b="0" lang="en-US" sz="1800" spc="-1" strike="noStrike">
              <a:latin typeface="Arial"/>
            </a:endParaRPr>
          </a:p>
        </p:txBody>
      </p:sp>
      <p:sp>
        <p:nvSpPr>
          <p:cNvPr id="246" name="CustomShape 8"/>
          <p:cNvSpPr/>
          <p:nvPr/>
        </p:nvSpPr>
        <p:spPr>
          <a:xfrm>
            <a:off x="1529280" y="3162600"/>
            <a:ext cx="3148920" cy="1611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MM</a:t>
            </a:r>
            <a:r>
              <a:rPr b="0" lang="es-ES" sz="1800" spc="-1" strike="noStrike" baseline="-25000">
                <a:solidFill>
                  <a:srgbClr val="000000"/>
                </a:solidFill>
                <a:latin typeface="LM Roman 10"/>
              </a:rPr>
              <a:t>12</a:t>
            </a:r>
            <a:r>
              <a:rPr b="0" i="1" lang="es-ES" sz="1800" spc="-1" strike="noStrike">
                <a:solidFill>
                  <a:srgbClr val="000000"/>
                </a:solidFill>
                <a:latin typeface="LM Roman 10"/>
              </a:rPr>
              <a:t> </a:t>
            </a:r>
            <a:r>
              <a:rPr b="0" lang="es-ES" sz="1800" spc="-1" strike="noStrike">
                <a:solidFill>
                  <a:srgbClr val="000000"/>
                </a:solidFill>
                <a:latin typeface="LM Roman 10"/>
              </a:rPr>
              <a:t>→ LF + MF</a:t>
            </a:r>
            <a:endParaRPr b="0" lang="en-US" sz="1800" spc="-1" strike="noStrike">
              <a:latin typeface="Arial"/>
            </a:endParaRPr>
          </a:p>
          <a:p>
            <a:pPr algn="ctr">
              <a:lnSpc>
                <a:spcPct val="100000"/>
              </a:lnSpc>
            </a:pPr>
            <a:r>
              <a:rPr b="0" i="1" lang="es-ES" sz="1800" spc="-1" strike="noStrike">
                <a:solidFill>
                  <a:srgbClr val="000000"/>
                </a:solidFill>
                <a:latin typeface="LM Roman 10"/>
              </a:rPr>
              <a:t>MM</a:t>
            </a:r>
            <a:r>
              <a:rPr b="0" lang="es-ES" sz="1800" spc="-1" strike="noStrike" baseline="-25000">
                <a:solidFill>
                  <a:srgbClr val="000000"/>
                </a:solidFill>
                <a:latin typeface="LM Roman 10"/>
              </a:rPr>
              <a:t>13</a:t>
            </a:r>
            <a:r>
              <a:rPr b="0" i="1" lang="es-ES" sz="1800" spc="-1" strike="noStrike">
                <a:solidFill>
                  <a:srgbClr val="000000"/>
                </a:solidFill>
                <a:latin typeface="LM Roman 10"/>
              </a:rPr>
              <a:t> </a:t>
            </a:r>
            <a:r>
              <a:rPr b="0" lang="es-ES" sz="1800" spc="-1" strike="noStrike">
                <a:solidFill>
                  <a:srgbClr val="000000"/>
                </a:solidFill>
                <a:latin typeface="LM Roman 10"/>
              </a:rPr>
              <a:t>→ LF + HF</a:t>
            </a:r>
            <a:endParaRPr b="0" lang="en-US" sz="1800" spc="-1" strike="noStrike">
              <a:latin typeface="Arial"/>
            </a:endParaRPr>
          </a:p>
          <a:p>
            <a:pPr algn="ctr">
              <a:lnSpc>
                <a:spcPct val="100000"/>
              </a:lnSpc>
            </a:pPr>
            <a:r>
              <a:rPr b="0" i="1" lang="es-ES" sz="1800" spc="-1" strike="noStrike">
                <a:solidFill>
                  <a:srgbClr val="000000"/>
                </a:solidFill>
                <a:latin typeface="LM Roman 10"/>
              </a:rPr>
              <a:t>MM</a:t>
            </a:r>
            <a:r>
              <a:rPr b="0" lang="es-ES" sz="1800" spc="-1" strike="noStrike" baseline="-25000">
                <a:solidFill>
                  <a:srgbClr val="000000"/>
                </a:solidFill>
                <a:latin typeface="LM Roman 10"/>
              </a:rPr>
              <a:t>23</a:t>
            </a:r>
            <a:r>
              <a:rPr b="0" i="1" lang="es-ES" sz="1800" spc="-1" strike="noStrike">
                <a:solidFill>
                  <a:srgbClr val="000000"/>
                </a:solidFill>
                <a:latin typeface="LM Roman 10"/>
              </a:rPr>
              <a:t> </a:t>
            </a:r>
            <a:r>
              <a:rPr b="0" lang="es-ES" sz="1800" spc="-1" strike="noStrike">
                <a:solidFill>
                  <a:srgbClr val="000000"/>
                </a:solidFill>
                <a:latin typeface="LM Roman 10"/>
              </a:rPr>
              <a:t>→ MF + HF</a:t>
            </a:r>
            <a:endParaRPr b="0" lang="en-US" sz="1800" spc="-1" strike="noStrike">
              <a:latin typeface="Arial"/>
            </a:endParaRPr>
          </a:p>
          <a:p>
            <a:pPr algn="ctr">
              <a:lnSpc>
                <a:spcPct val="100000"/>
              </a:lnSpc>
            </a:pPr>
            <a:r>
              <a:rPr b="0" i="1" lang="es-ES" sz="1800" spc="-1" strike="noStrike">
                <a:solidFill>
                  <a:srgbClr val="000000"/>
                </a:solidFill>
                <a:latin typeface="LM Roman 10"/>
              </a:rPr>
              <a:t>IMM</a:t>
            </a:r>
            <a:r>
              <a:rPr b="0" lang="es-ES" sz="1800" spc="-1" strike="noStrike" baseline="-25000">
                <a:solidFill>
                  <a:srgbClr val="000000"/>
                </a:solidFill>
                <a:latin typeface="LM Roman 10"/>
              </a:rPr>
              <a:t>123</a:t>
            </a:r>
            <a:r>
              <a:rPr b="0" i="1" lang="es-ES" sz="1800" spc="-1" strike="noStrike">
                <a:solidFill>
                  <a:srgbClr val="000000"/>
                </a:solidFill>
                <a:latin typeface="LM Roman 10"/>
              </a:rPr>
              <a:t> </a:t>
            </a:r>
            <a:r>
              <a:rPr b="0" lang="es-ES" sz="1800" spc="-1" strike="noStrike">
                <a:solidFill>
                  <a:srgbClr val="000000"/>
                </a:solidFill>
                <a:latin typeface="LM Roman 10"/>
              </a:rPr>
              <a:t>→ LF + MF + HF</a:t>
            </a:r>
            <a:endParaRPr b="0" lang="en-US" sz="1800" spc="-1" strike="noStrike">
              <a:latin typeface="Arial"/>
            </a:endParaRPr>
          </a:p>
          <a:p>
            <a:pPr algn="ctr">
              <a:lnSpc>
                <a:spcPct val="100000"/>
              </a:lnSpc>
            </a:pPr>
            <a:endParaRPr b="0" lang="en-US" sz="1800" spc="-1" strike="noStrike">
              <a:latin typeface="Arial"/>
            </a:endParaRPr>
          </a:p>
        </p:txBody>
      </p:sp>
      <p:sp>
        <p:nvSpPr>
          <p:cNvPr id="247" name="CustomShape 9"/>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11/16</a:t>
            </a:r>
            <a:endParaRPr b="0" lang="en-US" sz="1200" spc="-1" strike="noStrike">
              <a:latin typeface="Arial"/>
            </a:endParaRPr>
          </a:p>
        </p:txBody>
      </p:sp>
      <p:pic>
        <p:nvPicPr>
          <p:cNvPr id="248" name="Imagen 13" descr="Diagrama&#10;&#10;Descripción generada automáticamente"/>
          <p:cNvPicPr/>
          <p:nvPr/>
        </p:nvPicPr>
        <p:blipFill>
          <a:blip r:embed="rId3"/>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34560" y="44640"/>
            <a:ext cx="6193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(Normal form analysis)</a:t>
            </a:r>
            <a:endParaRPr b="0" lang="en-US" sz="2400" spc="-1" strike="noStrike">
              <a:latin typeface="Arial"/>
            </a:endParaRPr>
          </a:p>
        </p:txBody>
      </p:sp>
      <p:sp>
        <p:nvSpPr>
          <p:cNvPr id="250"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51"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52"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53"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54" name="CustomShape 6"/>
          <p:cNvSpPr/>
          <p:nvPr/>
        </p:nvSpPr>
        <p:spPr>
          <a:xfrm>
            <a:off x="176760" y="554760"/>
            <a:ext cx="836712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Bifurcation scenario at </a:t>
            </a:r>
            <a:r>
              <a:rPr b="0" i="1" lang="en-US" sz="2000" spc="-1" strike="noStrike">
                <a:solidFill>
                  <a:srgbClr val="000000"/>
                </a:solidFill>
                <a:latin typeface="LM Roman 10"/>
              </a:rPr>
              <a:t>Ω </a:t>
            </a:r>
            <a:r>
              <a:rPr b="0" lang="en-US" sz="2000" spc="-1" strike="noStrike">
                <a:solidFill>
                  <a:srgbClr val="000000"/>
                </a:solidFill>
                <a:latin typeface="LM Roman 10"/>
              </a:rPr>
              <a:t>= 1.75</a:t>
            </a:r>
            <a:endParaRPr b="0" lang="en-US" sz="2000" spc="-1" strike="noStrike">
              <a:latin typeface="Arial"/>
            </a:endParaRPr>
          </a:p>
          <a:p>
            <a:pPr lvl="1" marL="800280" indent="-342720" algn="just">
              <a:lnSpc>
                <a:spcPct val="100000"/>
              </a:lnSpc>
              <a:buClr>
                <a:srgbClr val="000000"/>
              </a:buClr>
              <a:buFont typeface="Arial"/>
              <a:buChar char="•"/>
            </a:pPr>
            <a:r>
              <a:rPr b="0" lang="en-US" sz="2000" spc="-1" strike="noStrike">
                <a:solidFill>
                  <a:srgbClr val="000000"/>
                </a:solidFill>
                <a:latin typeface="LM Roman 10"/>
              </a:rPr>
              <a:t>Multiple attractors → Bistability</a:t>
            </a:r>
            <a:endParaRPr b="0" lang="en-US" sz="2000" spc="-1" strike="noStrike">
              <a:latin typeface="Arial"/>
            </a:endParaRPr>
          </a:p>
          <a:p>
            <a:pPr algn="just">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grpSp>
        <p:nvGrpSpPr>
          <p:cNvPr id="255" name="Group 7"/>
          <p:cNvGrpSpPr/>
          <p:nvPr/>
        </p:nvGrpSpPr>
        <p:grpSpPr>
          <a:xfrm>
            <a:off x="6472800" y="-99360"/>
            <a:ext cx="2140920" cy="6552000"/>
            <a:chOff x="6472800" y="-99360"/>
            <a:chExt cx="2140920" cy="6552000"/>
          </a:xfrm>
        </p:grpSpPr>
        <p:pic>
          <p:nvPicPr>
            <p:cNvPr id="256" name="Imagen 8" descr="Diagrama, Esquemático&#10;&#10;Descripción generada automáticamente"/>
            <p:cNvPicPr/>
            <p:nvPr/>
          </p:nvPicPr>
          <p:blipFill>
            <a:blip r:embed="rId1"/>
            <a:srcRect l="4118" t="0" r="0" b="0"/>
            <a:stretch/>
          </p:blipFill>
          <p:spPr>
            <a:xfrm>
              <a:off x="6527880" y="-27360"/>
              <a:ext cx="2030400" cy="2159640"/>
            </a:xfrm>
            <a:prstGeom prst="rect">
              <a:avLst/>
            </a:prstGeom>
            <a:ln>
              <a:noFill/>
            </a:ln>
          </p:spPr>
        </p:pic>
        <p:pic>
          <p:nvPicPr>
            <p:cNvPr id="257" name="Imagen 10" descr="Diagrama&#10;&#10;Descripción generada automáticamente"/>
            <p:cNvPicPr/>
            <p:nvPr/>
          </p:nvPicPr>
          <p:blipFill>
            <a:blip r:embed="rId2"/>
            <a:srcRect l="1008" t="3195" r="0" b="0"/>
            <a:stretch/>
          </p:blipFill>
          <p:spPr>
            <a:xfrm>
              <a:off x="6472800" y="2133000"/>
              <a:ext cx="2140920" cy="2159640"/>
            </a:xfrm>
            <a:prstGeom prst="rect">
              <a:avLst/>
            </a:prstGeom>
            <a:ln>
              <a:noFill/>
            </a:ln>
          </p:spPr>
        </p:pic>
        <p:sp>
          <p:nvSpPr>
            <p:cNvPr id="258" name="CustomShape 8"/>
            <p:cNvSpPr/>
            <p:nvPr/>
          </p:nvSpPr>
          <p:spPr>
            <a:xfrm>
              <a:off x="6588360" y="-9936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9" name="CustomShape 9"/>
            <p:cNvSpPr/>
            <p:nvPr/>
          </p:nvSpPr>
          <p:spPr>
            <a:xfrm>
              <a:off x="6660360" y="2067120"/>
              <a:ext cx="359640" cy="3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60" name="Imagen 27" descr="Diagrama, Esquemático&#10;&#10;Descripción generada automáticamente"/>
            <p:cNvPicPr/>
            <p:nvPr/>
          </p:nvPicPr>
          <p:blipFill>
            <a:blip r:embed="rId3"/>
            <a:srcRect l="2823" t="3639" r="0" b="0"/>
            <a:stretch/>
          </p:blipFill>
          <p:spPr>
            <a:xfrm>
              <a:off x="6523200" y="4293000"/>
              <a:ext cx="2040120" cy="2159640"/>
            </a:xfrm>
            <a:prstGeom prst="rect">
              <a:avLst/>
            </a:prstGeom>
            <a:ln>
              <a:noFill/>
            </a:ln>
          </p:spPr>
        </p:pic>
        <p:sp>
          <p:nvSpPr>
            <p:cNvPr id="261" name="CustomShape 10"/>
            <p:cNvSpPr/>
            <p:nvPr/>
          </p:nvSpPr>
          <p:spPr>
            <a:xfrm>
              <a:off x="6588360" y="4035960"/>
              <a:ext cx="359640" cy="3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262" name="CustomShape 11"/>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12/16</a:t>
            </a:r>
            <a:endParaRPr b="0" lang="en-US" sz="1200" spc="-1" strike="noStrike">
              <a:latin typeface="Arial"/>
            </a:endParaRPr>
          </a:p>
        </p:txBody>
      </p:sp>
      <p:pic>
        <p:nvPicPr>
          <p:cNvPr id="263" name="Imagen 17" descr="Diagrama&#10;&#10;Descripción generada automáticamente"/>
          <p:cNvPicPr/>
          <p:nvPr/>
        </p:nvPicPr>
        <p:blipFill>
          <a:blip r:embed="rId4"/>
          <a:stretch/>
        </p:blipFill>
        <p:spPr>
          <a:xfrm>
            <a:off x="8388360" y="25920"/>
            <a:ext cx="719640" cy="719640"/>
          </a:xfrm>
          <a:prstGeom prst="rect">
            <a:avLst/>
          </a:prstGeom>
          <a:ln>
            <a:noFill/>
          </a:ln>
        </p:spPr>
      </p:pic>
      <p:pic>
        <p:nvPicPr>
          <p:cNvPr id="264" name="Imagen 3" descr="Gráfico&#10;&#10;Descripción generada automáticamente con confianza media"/>
          <p:cNvPicPr/>
          <p:nvPr/>
        </p:nvPicPr>
        <p:blipFill>
          <a:blip r:embed="rId5"/>
          <a:stretch/>
        </p:blipFill>
        <p:spPr>
          <a:xfrm>
            <a:off x="185040" y="1495800"/>
            <a:ext cx="5737680" cy="46216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34560" y="44640"/>
            <a:ext cx="6625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Direct numerical simulations</a:t>
            </a:r>
            <a:endParaRPr b="0" lang="en-US" sz="2400" spc="-1" strike="noStrike">
              <a:latin typeface="Arial"/>
            </a:endParaRPr>
          </a:p>
        </p:txBody>
      </p:sp>
      <p:sp>
        <p:nvSpPr>
          <p:cNvPr id="266"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67"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68"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69"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70" name="CustomShape 6"/>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13/16</a:t>
            </a:r>
            <a:endParaRPr b="0" lang="en-US" sz="1200" spc="-1" strike="noStrike">
              <a:latin typeface="Arial"/>
            </a:endParaRPr>
          </a:p>
        </p:txBody>
      </p:sp>
      <p:sp>
        <p:nvSpPr>
          <p:cNvPr id="271" name="CustomShape 7"/>
          <p:cNvSpPr/>
          <p:nvPr/>
        </p:nvSpPr>
        <p:spPr>
          <a:xfrm>
            <a:off x="176760" y="554760"/>
            <a:ext cx="836712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Bifurcation scenario at </a:t>
            </a:r>
            <a:r>
              <a:rPr b="0" i="1" lang="en-US" sz="2000" spc="-1" strike="noStrike">
                <a:solidFill>
                  <a:srgbClr val="000000"/>
                </a:solidFill>
                <a:latin typeface="LM Roman 10"/>
              </a:rPr>
              <a:t>Ω </a:t>
            </a:r>
            <a:r>
              <a:rPr b="0" lang="en-US" sz="2000" spc="-1" strike="noStrike">
                <a:solidFill>
                  <a:srgbClr val="000000"/>
                </a:solidFill>
                <a:latin typeface="LM Roman 10"/>
              </a:rPr>
              <a:t>= 1.75</a:t>
            </a:r>
            <a:endParaRPr b="0" lang="en-US" sz="2000" spc="-1" strike="noStrike">
              <a:latin typeface="Arial"/>
            </a:endParaRPr>
          </a:p>
          <a:p>
            <a:pPr lvl="1" marL="800280" indent="-342720" algn="just">
              <a:lnSpc>
                <a:spcPct val="100000"/>
              </a:lnSpc>
              <a:buClr>
                <a:srgbClr val="000000"/>
              </a:buClr>
              <a:buFont typeface="Arial"/>
              <a:buChar char="•"/>
            </a:pPr>
            <a:r>
              <a:rPr b="0" lang="en-US" sz="2000" spc="-1" strike="noStrike">
                <a:solidFill>
                  <a:srgbClr val="000000"/>
                </a:solidFill>
                <a:latin typeface="LM Roman 10"/>
              </a:rPr>
              <a:t>2 families of DNS</a:t>
            </a:r>
            <a:endParaRPr b="0" lang="en-US" sz="2000" spc="-1" strike="noStrike">
              <a:latin typeface="Arial"/>
            </a:endParaRPr>
          </a:p>
          <a:p>
            <a:pPr algn="just">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272" name="Imagen 4" descr="Gráfico&#10;&#10;Descripción generada automáticamente"/>
          <p:cNvPicPr/>
          <p:nvPr/>
        </p:nvPicPr>
        <p:blipFill>
          <a:blip r:embed="rId1"/>
          <a:stretch/>
        </p:blipFill>
        <p:spPr>
          <a:xfrm>
            <a:off x="786240" y="1269000"/>
            <a:ext cx="7147440" cy="1799640"/>
          </a:xfrm>
          <a:prstGeom prst="rect">
            <a:avLst/>
          </a:prstGeom>
          <a:ln>
            <a:noFill/>
          </a:ln>
        </p:spPr>
      </p:pic>
      <p:pic>
        <p:nvPicPr>
          <p:cNvPr id="273" name="Imagen 7" descr="Gráfico, Gráfico de líneas, Histograma&#10;&#10;Descripción generada automáticamente"/>
          <p:cNvPicPr/>
          <p:nvPr/>
        </p:nvPicPr>
        <p:blipFill>
          <a:blip r:embed="rId2"/>
          <a:stretch/>
        </p:blipFill>
        <p:spPr>
          <a:xfrm>
            <a:off x="1115640" y="2853360"/>
            <a:ext cx="6818400" cy="3599640"/>
          </a:xfrm>
          <a:prstGeom prst="rect">
            <a:avLst/>
          </a:prstGeom>
          <a:ln>
            <a:noFill/>
          </a:ln>
        </p:spPr>
      </p:pic>
      <p:sp>
        <p:nvSpPr>
          <p:cNvPr id="274" name="CustomShape 8"/>
          <p:cNvSpPr/>
          <p:nvPr/>
        </p:nvSpPr>
        <p:spPr>
          <a:xfrm>
            <a:off x="973080" y="112464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endParaRPr b="0" lang="en-US" sz="1800" spc="-1" strike="noStrike">
              <a:latin typeface="Arial"/>
            </a:endParaRPr>
          </a:p>
        </p:txBody>
      </p:sp>
      <p:sp>
        <p:nvSpPr>
          <p:cNvPr id="275" name="CustomShape 9"/>
          <p:cNvSpPr/>
          <p:nvPr/>
        </p:nvSpPr>
        <p:spPr>
          <a:xfrm>
            <a:off x="4125240" y="102312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endParaRPr b="0" lang="en-US" sz="1800" spc="-1" strike="noStrike">
              <a:latin typeface="Arial"/>
            </a:endParaRPr>
          </a:p>
        </p:txBody>
      </p:sp>
      <p:sp>
        <p:nvSpPr>
          <p:cNvPr id="276" name="CustomShape 10"/>
          <p:cNvSpPr/>
          <p:nvPr/>
        </p:nvSpPr>
        <p:spPr>
          <a:xfrm>
            <a:off x="818280" y="283932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MM</a:t>
            </a:r>
            <a:r>
              <a:rPr b="0" lang="es-ES" sz="1800" spc="-1" strike="noStrike" baseline="-25000">
                <a:solidFill>
                  <a:srgbClr val="000000"/>
                </a:solidFill>
                <a:latin typeface="LM Roman 10"/>
              </a:rPr>
              <a:t>12</a:t>
            </a:r>
            <a:endParaRPr b="0" lang="en-US" sz="1800" spc="-1" strike="noStrike">
              <a:latin typeface="Arial"/>
            </a:endParaRPr>
          </a:p>
        </p:txBody>
      </p:sp>
      <p:sp>
        <p:nvSpPr>
          <p:cNvPr id="277" name="CustomShape 11"/>
          <p:cNvSpPr/>
          <p:nvPr/>
        </p:nvSpPr>
        <p:spPr>
          <a:xfrm>
            <a:off x="4376160" y="283212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MM</a:t>
            </a:r>
            <a:r>
              <a:rPr b="0" lang="es-ES" sz="1800" spc="-1" strike="noStrike" baseline="-25000">
                <a:solidFill>
                  <a:srgbClr val="000000"/>
                </a:solidFill>
                <a:latin typeface="LM Roman 10"/>
              </a:rPr>
              <a:t>23</a:t>
            </a:r>
            <a:endParaRPr b="0" lang="en-US" sz="1800" spc="-1" strike="noStrike">
              <a:latin typeface="Arial"/>
            </a:endParaRPr>
          </a:p>
        </p:txBody>
      </p:sp>
      <p:sp>
        <p:nvSpPr>
          <p:cNvPr id="278" name="CustomShape 12"/>
          <p:cNvSpPr/>
          <p:nvPr/>
        </p:nvSpPr>
        <p:spPr>
          <a:xfrm>
            <a:off x="2448360" y="473580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IMM</a:t>
            </a:r>
            <a:r>
              <a:rPr b="0" lang="es-ES" sz="1800" spc="-1" strike="noStrike" baseline="-25000">
                <a:solidFill>
                  <a:srgbClr val="000000"/>
                </a:solidFill>
                <a:latin typeface="LM Roman 10"/>
              </a:rPr>
              <a:t>123</a:t>
            </a:r>
            <a:endParaRPr b="0" lang="en-US" sz="1800" spc="-1" strike="noStrike">
              <a:latin typeface="Arial"/>
            </a:endParaRPr>
          </a:p>
        </p:txBody>
      </p:sp>
      <p:sp>
        <p:nvSpPr>
          <p:cNvPr id="279" name="CustomShape 13"/>
          <p:cNvSpPr/>
          <p:nvPr/>
        </p:nvSpPr>
        <p:spPr>
          <a:xfrm>
            <a:off x="-611280" y="162864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110</a:t>
            </a:r>
            <a:endParaRPr b="0" lang="en-US" sz="1800" spc="-1" strike="noStrike">
              <a:latin typeface="Arial"/>
            </a:endParaRPr>
          </a:p>
        </p:txBody>
      </p:sp>
      <p:sp>
        <p:nvSpPr>
          <p:cNvPr id="280" name="CustomShape 14"/>
          <p:cNvSpPr/>
          <p:nvPr/>
        </p:nvSpPr>
        <p:spPr>
          <a:xfrm>
            <a:off x="-509040" y="315720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150</a:t>
            </a:r>
            <a:endParaRPr b="0" lang="en-US" sz="1800" spc="-1" strike="noStrike">
              <a:latin typeface="Arial"/>
            </a:endParaRPr>
          </a:p>
        </p:txBody>
      </p:sp>
      <p:sp>
        <p:nvSpPr>
          <p:cNvPr id="281" name="CustomShape 15"/>
          <p:cNvSpPr/>
          <p:nvPr/>
        </p:nvSpPr>
        <p:spPr>
          <a:xfrm>
            <a:off x="1043640" y="499824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210</a:t>
            </a:r>
            <a:endParaRPr b="0" lang="en-US" sz="1800" spc="-1" strike="noStrike">
              <a:latin typeface="Arial"/>
            </a:endParaRPr>
          </a:p>
        </p:txBody>
      </p:sp>
      <p:sp>
        <p:nvSpPr>
          <p:cNvPr id="282" name="CustomShape 16"/>
          <p:cNvSpPr/>
          <p:nvPr/>
        </p:nvSpPr>
        <p:spPr>
          <a:xfrm>
            <a:off x="899640" y="119664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3" name="CustomShape 17"/>
          <p:cNvSpPr/>
          <p:nvPr/>
        </p:nvSpPr>
        <p:spPr>
          <a:xfrm>
            <a:off x="4376160" y="129600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4" name="CustomShape 18"/>
          <p:cNvSpPr/>
          <p:nvPr/>
        </p:nvSpPr>
        <p:spPr>
          <a:xfrm>
            <a:off x="4457520" y="291600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5" name="CustomShape 19"/>
          <p:cNvSpPr/>
          <p:nvPr/>
        </p:nvSpPr>
        <p:spPr>
          <a:xfrm>
            <a:off x="1115640" y="282168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6" name="CustomShape 20"/>
          <p:cNvSpPr/>
          <p:nvPr/>
        </p:nvSpPr>
        <p:spPr>
          <a:xfrm>
            <a:off x="2625840" y="474264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87" name="Imagen 24" descr="Diagrama&#10;&#10;Descripción generada automáticamente"/>
          <p:cNvPicPr/>
          <p:nvPr/>
        </p:nvPicPr>
        <p:blipFill>
          <a:blip r:embed="rId3"/>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34560" y="44640"/>
            <a:ext cx="6625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Direct numerical simulations</a:t>
            </a:r>
            <a:endParaRPr b="0" lang="en-US" sz="2400" spc="-1" strike="noStrike">
              <a:latin typeface="Arial"/>
            </a:endParaRPr>
          </a:p>
        </p:txBody>
      </p:sp>
      <p:sp>
        <p:nvSpPr>
          <p:cNvPr id="289"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90"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91"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92"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93" name="CustomShape 6"/>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14/16</a:t>
            </a:r>
            <a:endParaRPr b="0" lang="en-US" sz="1200" spc="-1" strike="noStrike">
              <a:latin typeface="Arial"/>
            </a:endParaRPr>
          </a:p>
        </p:txBody>
      </p:sp>
      <p:grpSp>
        <p:nvGrpSpPr>
          <p:cNvPr id="294" name="Group 7"/>
          <p:cNvGrpSpPr/>
          <p:nvPr/>
        </p:nvGrpSpPr>
        <p:grpSpPr>
          <a:xfrm>
            <a:off x="827640" y="926640"/>
            <a:ext cx="8059680" cy="5238360"/>
            <a:chOff x="827640" y="926640"/>
            <a:chExt cx="8059680" cy="5238360"/>
          </a:xfrm>
        </p:grpSpPr>
        <p:pic>
          <p:nvPicPr>
            <p:cNvPr id="295" name="Imagen 5" descr="Gráfico&#10;&#10;Descripción generada automáticamente"/>
            <p:cNvPicPr/>
            <p:nvPr/>
          </p:nvPicPr>
          <p:blipFill>
            <a:blip r:embed="rId1"/>
            <a:stretch/>
          </p:blipFill>
          <p:spPr>
            <a:xfrm>
              <a:off x="869400" y="1125360"/>
              <a:ext cx="6397920" cy="5039640"/>
            </a:xfrm>
            <a:prstGeom prst="rect">
              <a:avLst/>
            </a:prstGeom>
            <a:ln>
              <a:noFill/>
            </a:ln>
          </p:spPr>
        </p:pic>
        <p:grpSp>
          <p:nvGrpSpPr>
            <p:cNvPr id="296" name="Group 8"/>
            <p:cNvGrpSpPr/>
            <p:nvPr/>
          </p:nvGrpSpPr>
          <p:grpSpPr>
            <a:xfrm>
              <a:off x="827640" y="926640"/>
              <a:ext cx="8059680" cy="3989160"/>
              <a:chOff x="827640" y="926640"/>
              <a:chExt cx="8059680" cy="3989160"/>
            </a:xfrm>
          </p:grpSpPr>
          <p:sp>
            <p:nvSpPr>
              <p:cNvPr id="297" name="CustomShape 9"/>
              <p:cNvSpPr/>
              <p:nvPr/>
            </p:nvSpPr>
            <p:spPr>
              <a:xfrm>
                <a:off x="3020760" y="443268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210</a:t>
                </a:r>
                <a:endParaRPr b="0" lang="en-US" sz="1800" spc="-1" strike="noStrike">
                  <a:latin typeface="Arial"/>
                </a:endParaRPr>
              </a:p>
            </p:txBody>
          </p:sp>
          <p:sp>
            <p:nvSpPr>
              <p:cNvPr id="298" name="CustomShape 10"/>
              <p:cNvSpPr/>
              <p:nvPr/>
            </p:nvSpPr>
            <p:spPr>
              <a:xfrm>
                <a:off x="1064880" y="443268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181</a:t>
                </a:r>
                <a:endParaRPr b="0" lang="en-US" sz="1800" spc="-1" strike="noStrike">
                  <a:latin typeface="Arial"/>
                </a:endParaRPr>
              </a:p>
            </p:txBody>
          </p:sp>
          <p:sp>
            <p:nvSpPr>
              <p:cNvPr id="299" name="CustomShape 11"/>
              <p:cNvSpPr/>
              <p:nvPr/>
            </p:nvSpPr>
            <p:spPr>
              <a:xfrm>
                <a:off x="6587640" y="235296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110</a:t>
                </a:r>
                <a:endParaRPr b="0" lang="en-US" sz="1800" spc="-1" strike="noStrike">
                  <a:latin typeface="Arial"/>
                </a:endParaRPr>
              </a:p>
            </p:txBody>
          </p:sp>
          <p:sp>
            <p:nvSpPr>
              <p:cNvPr id="300" name="CustomShape 12"/>
              <p:cNvSpPr/>
              <p:nvPr/>
            </p:nvSpPr>
            <p:spPr>
              <a:xfrm>
                <a:off x="6656760" y="4484880"/>
                <a:ext cx="22305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Re </a:t>
                </a:r>
                <a:r>
                  <a:rPr b="0" lang="es-ES" sz="1800" spc="-1" strike="noStrike">
                    <a:solidFill>
                      <a:srgbClr val="000000"/>
                    </a:solidFill>
                    <a:latin typeface="LM Roman 10"/>
                  </a:rPr>
                  <a:t>= 150</a:t>
                </a:r>
                <a:endParaRPr b="0" lang="en-US" sz="1800" spc="-1" strike="noStrike">
                  <a:latin typeface="Arial"/>
                </a:endParaRPr>
              </a:p>
            </p:txBody>
          </p:sp>
          <p:sp>
            <p:nvSpPr>
              <p:cNvPr id="301" name="CustomShape 13"/>
              <p:cNvSpPr/>
              <p:nvPr/>
            </p:nvSpPr>
            <p:spPr>
              <a:xfrm>
                <a:off x="827640" y="92664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2" name="CustomShape 14"/>
              <p:cNvSpPr/>
              <p:nvPr/>
            </p:nvSpPr>
            <p:spPr>
              <a:xfrm>
                <a:off x="4809600" y="107568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3" name="CustomShape 15"/>
              <p:cNvSpPr/>
              <p:nvPr/>
            </p:nvSpPr>
            <p:spPr>
              <a:xfrm>
                <a:off x="888480" y="446688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4" name="CustomShape 16"/>
              <p:cNvSpPr/>
              <p:nvPr/>
            </p:nvSpPr>
            <p:spPr>
              <a:xfrm>
                <a:off x="3055320" y="4530240"/>
                <a:ext cx="28188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5" name="CustomShape 17"/>
              <p:cNvSpPr/>
              <p:nvPr/>
            </p:nvSpPr>
            <p:spPr>
              <a:xfrm>
                <a:off x="4995720" y="4617360"/>
                <a:ext cx="28188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6" name="CustomShape 18"/>
              <p:cNvSpPr/>
              <p:nvPr/>
            </p:nvSpPr>
            <p:spPr>
              <a:xfrm>
                <a:off x="5027760" y="3516480"/>
                <a:ext cx="28188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7" name="CustomShape 19"/>
              <p:cNvSpPr/>
              <p:nvPr/>
            </p:nvSpPr>
            <p:spPr>
              <a:xfrm>
                <a:off x="4972680" y="2388960"/>
                <a:ext cx="28188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pic>
        <p:nvPicPr>
          <p:cNvPr id="308" name="Imagen 21" descr="Diagrama&#10;&#10;Descripción generada automáticamente"/>
          <p:cNvPicPr/>
          <p:nvPr/>
        </p:nvPicPr>
        <p:blipFill>
          <a:blip r:embed="rId2"/>
          <a:stretch/>
        </p:blipFill>
        <p:spPr>
          <a:xfrm>
            <a:off x="8388360" y="25920"/>
            <a:ext cx="719640" cy="719640"/>
          </a:xfrm>
          <a:prstGeom prst="rect">
            <a:avLst/>
          </a:prstGeom>
          <a:ln>
            <a:noFill/>
          </a:ln>
        </p:spPr>
      </p:pic>
      <p:sp>
        <p:nvSpPr>
          <p:cNvPr id="309" name="CustomShape 20"/>
          <p:cNvSpPr/>
          <p:nvPr/>
        </p:nvSpPr>
        <p:spPr>
          <a:xfrm>
            <a:off x="176760" y="554760"/>
            <a:ext cx="836712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Validation at </a:t>
            </a:r>
            <a:r>
              <a:rPr b="0" i="1" lang="en-US" sz="2000" spc="-1" strike="noStrike">
                <a:solidFill>
                  <a:srgbClr val="000000"/>
                </a:solidFill>
                <a:latin typeface="LM Roman 10"/>
              </a:rPr>
              <a:t>Ω </a:t>
            </a:r>
            <a:r>
              <a:rPr b="0" lang="en-US" sz="2000" spc="-1" strike="noStrike">
                <a:solidFill>
                  <a:srgbClr val="000000"/>
                </a:solidFill>
                <a:latin typeface="LM Roman 10"/>
              </a:rPr>
              <a:t>= 1.75: frequencies and HODMD</a:t>
            </a:r>
            <a:endParaRPr b="0" lang="en-US" sz="2000" spc="-1" strike="noStrike">
              <a:latin typeface="Arial"/>
            </a:endParaRPr>
          </a:p>
          <a:p>
            <a:pPr algn="just">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34560" y="44640"/>
            <a:ext cx="6625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Direct numerical simulations</a:t>
            </a:r>
            <a:endParaRPr b="0" lang="en-US" sz="2400" spc="-1" strike="noStrike">
              <a:latin typeface="Arial"/>
            </a:endParaRPr>
          </a:p>
        </p:txBody>
      </p:sp>
      <p:sp>
        <p:nvSpPr>
          <p:cNvPr id="311"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12"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313"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314"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315" name="CustomShape 6"/>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15/16</a:t>
            </a:r>
            <a:endParaRPr b="0" lang="en-US" sz="1200" spc="-1" strike="noStrike">
              <a:latin typeface="Arial"/>
            </a:endParaRPr>
          </a:p>
        </p:txBody>
      </p:sp>
      <p:sp>
        <p:nvSpPr>
          <p:cNvPr id="316" name="CustomShape 7"/>
          <p:cNvSpPr/>
          <p:nvPr/>
        </p:nvSpPr>
        <p:spPr>
          <a:xfrm>
            <a:off x="176760" y="554760"/>
            <a:ext cx="836712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Validation at </a:t>
            </a:r>
            <a:r>
              <a:rPr b="0" i="1" lang="en-US" sz="2000" spc="-1" strike="noStrike">
                <a:solidFill>
                  <a:srgbClr val="000000"/>
                </a:solidFill>
                <a:latin typeface="LM Roman 10"/>
              </a:rPr>
              <a:t>Ω </a:t>
            </a:r>
            <a:r>
              <a:rPr b="0" lang="en-US" sz="2000" spc="-1" strike="noStrike">
                <a:solidFill>
                  <a:srgbClr val="000000"/>
                </a:solidFill>
                <a:latin typeface="LM Roman 10"/>
              </a:rPr>
              <a:t>= 1.75: force coefficients</a:t>
            </a:r>
            <a:endParaRPr b="0" lang="en-US" sz="2000" spc="-1" strike="noStrike">
              <a:latin typeface="Arial"/>
            </a:endParaRPr>
          </a:p>
          <a:p>
            <a:pPr algn="just">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317" name="Imagen 4" descr="Gráfico, Gráfico de dispersión&#10;&#10;Descripción generada automáticamente"/>
          <p:cNvPicPr/>
          <p:nvPr/>
        </p:nvPicPr>
        <p:blipFill>
          <a:blip r:embed="rId1"/>
          <a:stretch/>
        </p:blipFill>
        <p:spPr>
          <a:xfrm>
            <a:off x="6840" y="1667520"/>
            <a:ext cx="9143640" cy="4135680"/>
          </a:xfrm>
          <a:prstGeom prst="rect">
            <a:avLst/>
          </a:prstGeom>
          <a:ln>
            <a:noFill/>
          </a:ln>
        </p:spPr>
      </p:pic>
      <p:pic>
        <p:nvPicPr>
          <p:cNvPr id="318" name="Imagen 7" descr="Texto&#10;&#10;Descripción generada automáticamente"/>
          <p:cNvPicPr/>
          <p:nvPr/>
        </p:nvPicPr>
        <p:blipFill>
          <a:blip r:embed="rId2"/>
          <a:stretch/>
        </p:blipFill>
        <p:spPr>
          <a:xfrm>
            <a:off x="2177280" y="1216080"/>
            <a:ext cx="995040" cy="359640"/>
          </a:xfrm>
          <a:prstGeom prst="rect">
            <a:avLst/>
          </a:prstGeom>
          <a:ln>
            <a:noFill/>
          </a:ln>
        </p:spPr>
      </p:pic>
      <p:pic>
        <p:nvPicPr>
          <p:cNvPr id="319" name="Imagen 9" descr="Un dibujo de una persona&#10;&#10;Descripción generada automáticamente con confianza baja"/>
          <p:cNvPicPr/>
          <p:nvPr/>
        </p:nvPicPr>
        <p:blipFill>
          <a:blip r:embed="rId3"/>
          <a:srcRect l="0" t="6255" r="0" b="0"/>
          <a:stretch/>
        </p:blipFill>
        <p:spPr>
          <a:xfrm>
            <a:off x="6168240" y="1147320"/>
            <a:ext cx="1847880" cy="539640"/>
          </a:xfrm>
          <a:prstGeom prst="rect">
            <a:avLst/>
          </a:prstGeom>
          <a:ln>
            <a:noFill/>
          </a:ln>
        </p:spPr>
      </p:pic>
      <p:sp>
        <p:nvSpPr>
          <p:cNvPr id="320" name="CustomShape 8"/>
          <p:cNvSpPr/>
          <p:nvPr/>
        </p:nvSpPr>
        <p:spPr>
          <a:xfrm>
            <a:off x="107640" y="1714680"/>
            <a:ext cx="35100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1" name="CustomShape 9"/>
          <p:cNvSpPr/>
          <p:nvPr/>
        </p:nvSpPr>
        <p:spPr>
          <a:xfrm>
            <a:off x="4428000" y="1746720"/>
            <a:ext cx="429120" cy="29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22" name="Imagen 15" descr="Diagrama&#10;&#10;Descripción generada automáticamente"/>
          <p:cNvPicPr/>
          <p:nvPr/>
        </p:nvPicPr>
        <p:blipFill>
          <a:blip r:embed="rId4"/>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34560" y="44640"/>
            <a:ext cx="6625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Conclusions</a:t>
            </a:r>
            <a:endParaRPr b="0" lang="en-US" sz="2400" spc="-1" strike="noStrike">
              <a:latin typeface="Arial"/>
            </a:endParaRPr>
          </a:p>
        </p:txBody>
      </p:sp>
      <p:sp>
        <p:nvSpPr>
          <p:cNvPr id="324" name="CustomShape 2"/>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25" name="CustomShape 3"/>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326" name="CustomShape 4"/>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327" name="CustomShape 5"/>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328" name="CustomShape 6"/>
          <p:cNvSpPr/>
          <p:nvPr/>
        </p:nvSpPr>
        <p:spPr>
          <a:xfrm>
            <a:off x="8424000" y="6526800"/>
            <a:ext cx="64332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16/16</a:t>
            </a:r>
            <a:endParaRPr b="0" lang="en-US" sz="1200" spc="-1" strike="noStrike">
              <a:latin typeface="Arial"/>
            </a:endParaRPr>
          </a:p>
        </p:txBody>
      </p:sp>
      <p:sp>
        <p:nvSpPr>
          <p:cNvPr id="329" name="CustomShape 7"/>
          <p:cNvSpPr/>
          <p:nvPr/>
        </p:nvSpPr>
        <p:spPr>
          <a:xfrm>
            <a:off x="176760" y="404640"/>
            <a:ext cx="8367120" cy="1404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00000"/>
              </a:lnSpc>
              <a:buClr>
                <a:srgbClr val="000000"/>
              </a:buClr>
              <a:buFont typeface="Arial"/>
              <a:buChar char="•"/>
            </a:pPr>
            <a:r>
              <a:rPr b="0" lang="en-US" sz="2000" spc="-1" strike="noStrike">
                <a:solidFill>
                  <a:srgbClr val="000000"/>
                </a:solidFill>
                <a:latin typeface="LM Roman 10"/>
              </a:rPr>
              <a:t>Pattern formation</a:t>
            </a:r>
            <a:endParaRPr b="0" lang="en-US" sz="2000" spc="-1" strike="noStrike">
              <a:latin typeface="Arial"/>
            </a:endParaRPr>
          </a:p>
          <a:p>
            <a:pPr marL="343080" indent="-342720" algn="just">
              <a:lnSpc>
                <a:spcPct val="100000"/>
              </a:lnSpc>
              <a:buClr>
                <a:srgbClr val="000000"/>
              </a:buClr>
              <a:buFont typeface="Arial"/>
              <a:buChar char="•"/>
            </a:pPr>
            <a:r>
              <a:rPr b="0" lang="en-US" sz="2000" spc="-1" strike="noStrike">
                <a:solidFill>
                  <a:srgbClr val="000000"/>
                </a:solidFill>
                <a:latin typeface="LM Roman 10"/>
              </a:rPr>
              <a:t>Stability and interaction of rotating waves</a:t>
            </a:r>
            <a:endParaRPr b="0" lang="en-US" sz="2000" spc="-1" strike="noStrike">
              <a:latin typeface="Arial"/>
            </a:endParaRPr>
          </a:p>
          <a:p>
            <a:pPr marL="343080" indent="-342720" algn="just">
              <a:lnSpc>
                <a:spcPct val="100000"/>
              </a:lnSpc>
              <a:buClr>
                <a:srgbClr val="000000"/>
              </a:buClr>
              <a:buFont typeface="Arial"/>
              <a:buChar char="•"/>
            </a:pPr>
            <a:r>
              <a:rPr b="0" lang="en-US" sz="2000" spc="-1" strike="noStrike">
                <a:solidFill>
                  <a:srgbClr val="000000"/>
                </a:solidFill>
                <a:latin typeface="LM Roman 10"/>
              </a:rPr>
              <a:t>Control possibilities</a:t>
            </a:r>
            <a:endParaRPr b="0" lang="en-US" sz="2000" spc="-1" strike="noStrike">
              <a:latin typeface="Arial"/>
            </a:endParaRPr>
          </a:p>
          <a:p>
            <a:pPr marL="343080" indent="-342720" algn="just">
              <a:lnSpc>
                <a:spcPct val="100000"/>
              </a:lnSpc>
              <a:buClr>
                <a:srgbClr val="000000"/>
              </a:buClr>
              <a:buFont typeface="Arial"/>
              <a:buChar char="•"/>
            </a:pPr>
            <a:r>
              <a:rPr b="0" lang="en-US" sz="2000" spc="-1" strike="noStrike">
                <a:solidFill>
                  <a:srgbClr val="000000"/>
                </a:solidFill>
                <a:latin typeface="LM Roman 10"/>
              </a:rPr>
              <a:t>Ruelle-Takens-Newhouse route to chaos</a:t>
            </a: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330" name="Imagen 10" descr="Diagrama&#10;&#10;Descripción generada automáticamente"/>
          <p:cNvPicPr/>
          <p:nvPr/>
        </p:nvPicPr>
        <p:blipFill>
          <a:blip r:embed="rId1"/>
          <a:stretch/>
        </p:blipFill>
        <p:spPr>
          <a:xfrm>
            <a:off x="8388360" y="25920"/>
            <a:ext cx="719640" cy="719640"/>
          </a:xfrm>
          <a:prstGeom prst="rect">
            <a:avLst/>
          </a:prstGeom>
          <a:ln>
            <a:noFill/>
          </a:ln>
        </p:spPr>
      </p:pic>
      <p:pic>
        <p:nvPicPr>
          <p:cNvPr id="331" name="Imagen 4" descr=""/>
          <p:cNvPicPr/>
          <p:nvPr/>
        </p:nvPicPr>
        <p:blipFill>
          <a:blip r:embed="rId2"/>
          <a:stretch/>
        </p:blipFill>
        <p:spPr>
          <a:xfrm>
            <a:off x="52560" y="1637640"/>
            <a:ext cx="2456280" cy="4496400"/>
          </a:xfrm>
          <a:prstGeom prst="rect">
            <a:avLst/>
          </a:prstGeom>
          <a:ln>
            <a:noFill/>
          </a:ln>
        </p:spPr>
      </p:pic>
      <p:pic>
        <p:nvPicPr>
          <p:cNvPr id="332" name="Imagen 7" descr=""/>
          <p:cNvPicPr/>
          <p:nvPr/>
        </p:nvPicPr>
        <p:blipFill>
          <a:blip r:embed="rId3"/>
          <a:stretch/>
        </p:blipFill>
        <p:spPr>
          <a:xfrm>
            <a:off x="1289160" y="6096240"/>
            <a:ext cx="618120" cy="272160"/>
          </a:xfrm>
          <a:prstGeom prst="rect">
            <a:avLst/>
          </a:prstGeom>
          <a:ln>
            <a:noFill/>
          </a:ln>
        </p:spPr>
      </p:pic>
      <p:pic>
        <p:nvPicPr>
          <p:cNvPr id="333" name="Imagen 9" descr=""/>
          <p:cNvPicPr/>
          <p:nvPr/>
        </p:nvPicPr>
        <p:blipFill>
          <a:blip r:embed="rId4"/>
          <a:stretch/>
        </p:blipFill>
        <p:spPr>
          <a:xfrm>
            <a:off x="2195640" y="1746720"/>
            <a:ext cx="1876680" cy="3395880"/>
          </a:xfrm>
          <a:prstGeom prst="rect">
            <a:avLst/>
          </a:prstGeom>
          <a:ln>
            <a:noFill/>
          </a:ln>
        </p:spPr>
      </p:pic>
      <p:pic>
        <p:nvPicPr>
          <p:cNvPr id="334" name="Imagen 5" descr="Diagrama, Histograma&#10;&#10;Descripción generada automáticamente"/>
          <p:cNvPicPr/>
          <p:nvPr/>
        </p:nvPicPr>
        <p:blipFill>
          <a:blip r:embed="rId5"/>
          <a:stretch/>
        </p:blipFill>
        <p:spPr>
          <a:xfrm>
            <a:off x="3888360" y="2061000"/>
            <a:ext cx="4931640" cy="39038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36" name="CustomShape 2"/>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337" name="CustomShape 3"/>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338" name="CustomShape 4"/>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339" name="CustomShape 5"/>
          <p:cNvSpPr/>
          <p:nvPr/>
        </p:nvSpPr>
        <p:spPr>
          <a:xfrm>
            <a:off x="1871640" y="3974040"/>
            <a:ext cx="5670000" cy="92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ctr">
              <a:lnSpc>
                <a:spcPct val="100000"/>
              </a:lnSpc>
            </a:pPr>
            <a:r>
              <a:rPr b="0" lang="es-ES" sz="2000" spc="-1" strike="noStrike">
                <a:solidFill>
                  <a:srgbClr val="181817"/>
                </a:solidFill>
                <a:latin typeface="LM Roman 10"/>
              </a:rPr>
              <a:t>J</a:t>
            </a:r>
            <a:r>
              <a:rPr b="0" lang="en-US" sz="2000" spc="-1" strike="noStrike">
                <a:solidFill>
                  <a:srgbClr val="181817"/>
                </a:solidFill>
                <a:latin typeface="LM Roman 10"/>
              </a:rPr>
              <a:t>. Sierra-Ausín  </a:t>
            </a:r>
            <a:r>
              <a:rPr b="0" i="1" lang="en-US" sz="2000" spc="-1" strike="noStrike">
                <a:solidFill>
                  <a:srgbClr val="181817"/>
                </a:solidFill>
                <a:latin typeface="LM Roman 10"/>
              </a:rPr>
              <a:t>et al.</a:t>
            </a:r>
            <a:r>
              <a:rPr b="0" lang="en-US" sz="2000" spc="-1" strike="noStrike">
                <a:solidFill>
                  <a:srgbClr val="181817"/>
                </a:solidFill>
                <a:latin typeface="LM Roman 10"/>
              </a:rPr>
              <a:t> (2022). </a:t>
            </a:r>
            <a:endParaRPr b="0" lang="en-US" sz="2000" spc="-1" strike="noStrike">
              <a:latin typeface="Arial"/>
            </a:endParaRPr>
          </a:p>
          <a:p>
            <a:pPr algn="ctr">
              <a:lnSpc>
                <a:spcPct val="100000"/>
              </a:lnSpc>
            </a:pPr>
            <a:r>
              <a:rPr b="0" i="1" lang="en-US" sz="2000" spc="-1" strike="noStrike">
                <a:solidFill>
                  <a:srgbClr val="181817"/>
                </a:solidFill>
                <a:latin typeface="LM Roman 10"/>
              </a:rPr>
              <a:t>Unveiling the competitive role of global modes in the pattern formation of rotating sphere flows</a:t>
            </a:r>
            <a:r>
              <a:rPr b="0" lang="en-US" sz="2000" spc="-1" strike="noStrike">
                <a:solidFill>
                  <a:srgbClr val="181817"/>
                </a:solidFill>
                <a:latin typeface="LM Roman 10"/>
              </a:rPr>
              <a:t>. </a:t>
            </a:r>
            <a:endParaRPr b="0" lang="en-US" sz="2000" spc="-1" strike="noStrike">
              <a:latin typeface="Arial"/>
            </a:endParaRPr>
          </a:p>
          <a:p>
            <a:pPr algn="ctr">
              <a:lnSpc>
                <a:spcPct val="100000"/>
              </a:lnSpc>
            </a:pPr>
            <a:r>
              <a:rPr b="1" lang="en-US" sz="2000" spc="-1" strike="noStrike">
                <a:solidFill>
                  <a:srgbClr val="181817"/>
                </a:solidFill>
                <a:latin typeface="LM Roman 10"/>
              </a:rPr>
              <a:t>Journal of Fluid Mechanics </a:t>
            </a:r>
            <a:r>
              <a:rPr b="0" lang="en-US" sz="2000" spc="-1" strike="noStrike">
                <a:solidFill>
                  <a:srgbClr val="181817"/>
                </a:solidFill>
                <a:latin typeface="LM Roman 10"/>
              </a:rPr>
              <a:t>942, A54. </a:t>
            </a:r>
            <a:endParaRPr b="0" lang="en-US" sz="2000" spc="-1" strike="noStrike">
              <a:latin typeface="Arial"/>
            </a:endParaRPr>
          </a:p>
          <a:p>
            <a:pPr algn="ct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sp>
        <p:nvSpPr>
          <p:cNvPr id="340" name="CustomShape 6"/>
          <p:cNvSpPr/>
          <p:nvPr/>
        </p:nvSpPr>
        <p:spPr>
          <a:xfrm>
            <a:off x="2518920" y="2697840"/>
            <a:ext cx="4105440" cy="825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6800" bIns="46800">
            <a:spAutoFit/>
          </a:bodyPr>
          <a:p>
            <a:pPr algn="ctr">
              <a:lnSpc>
                <a:spcPct val="100000"/>
              </a:lnSpc>
              <a:tabLst>
                <a:tab algn="l" pos="0"/>
              </a:tabLst>
            </a:pPr>
            <a:r>
              <a:rPr b="0" lang="en-GB" sz="2400" spc="-1" strike="noStrike">
                <a:solidFill>
                  <a:srgbClr val="000000"/>
                </a:solidFill>
                <a:latin typeface="LM Roman 10"/>
                <a:ea typeface="Microsoft YaHei"/>
              </a:rPr>
              <a:t>Thank you for your attention</a:t>
            </a:r>
            <a:endParaRPr b="0" lang="en-US" sz="2400" spc="-1" strike="noStrike">
              <a:latin typeface="Arial"/>
            </a:endParaRPr>
          </a:p>
          <a:p>
            <a:pPr algn="ctr">
              <a:lnSpc>
                <a:spcPct val="100000"/>
              </a:lnSpc>
              <a:tabLst>
                <a:tab algn="l" pos="0"/>
              </a:tabLst>
            </a:pPr>
            <a:r>
              <a:rPr b="0" lang="en-GB" sz="2400" spc="-1" strike="noStrike">
                <a:solidFill>
                  <a:srgbClr val="000000"/>
                </a:solidFill>
                <a:latin typeface="LM Roman 10"/>
                <a:ea typeface="Microsoft YaHei"/>
              </a:rPr>
              <a:t>Questions?</a:t>
            </a:r>
            <a:endParaRPr b="0" lang="en-US" sz="2400" spc="-1" strike="noStrike">
              <a:latin typeface="Arial"/>
            </a:endParaRPr>
          </a:p>
        </p:txBody>
      </p:sp>
      <p:pic>
        <p:nvPicPr>
          <p:cNvPr id="341" name="Picture 3" descr=""/>
          <p:cNvPicPr/>
          <p:nvPr/>
        </p:nvPicPr>
        <p:blipFill>
          <a:blip r:embed="rId1"/>
          <a:srcRect l="9456" t="20008" r="7107" b="20572"/>
          <a:stretch/>
        </p:blipFill>
        <p:spPr>
          <a:xfrm>
            <a:off x="3161520" y="574920"/>
            <a:ext cx="1875240" cy="1069200"/>
          </a:xfrm>
          <a:prstGeom prst="rect">
            <a:avLst/>
          </a:prstGeom>
          <a:ln>
            <a:noFill/>
          </a:ln>
        </p:spPr>
      </p:pic>
      <p:pic>
        <p:nvPicPr>
          <p:cNvPr id="342" name="Imagen 18" descr="Logotipo&#10;&#10;Descripción generada automáticamente"/>
          <p:cNvPicPr/>
          <p:nvPr/>
        </p:nvPicPr>
        <p:blipFill>
          <a:blip r:embed="rId2"/>
          <a:srcRect l="4004" t="8491" r="3987" b="0"/>
          <a:stretch/>
        </p:blipFill>
        <p:spPr>
          <a:xfrm>
            <a:off x="7137360" y="286200"/>
            <a:ext cx="1656000" cy="1647000"/>
          </a:xfrm>
          <a:prstGeom prst="rect">
            <a:avLst/>
          </a:prstGeom>
          <a:ln>
            <a:noFill/>
          </a:ln>
        </p:spPr>
      </p:pic>
      <p:pic>
        <p:nvPicPr>
          <p:cNvPr id="343" name="Picture 2" descr="University of Salerno - Call for Papers: Three years after the European  Agenda for Migration - Sfdi"/>
          <p:cNvPicPr/>
          <p:nvPr/>
        </p:nvPicPr>
        <p:blipFill>
          <a:blip r:embed="rId3"/>
          <a:stretch/>
        </p:blipFill>
        <p:spPr>
          <a:xfrm>
            <a:off x="5367240" y="389520"/>
            <a:ext cx="1439640" cy="1439640"/>
          </a:xfrm>
          <a:prstGeom prst="rect">
            <a:avLst/>
          </a:prstGeom>
          <a:ln>
            <a:noFill/>
          </a:ln>
        </p:spPr>
      </p:pic>
      <p:pic>
        <p:nvPicPr>
          <p:cNvPr id="344" name="Picture 4" descr="Institut de mécanique des fluides de Toulouse - IMFT - Université Toulouse  III - Paul Sabatier"/>
          <p:cNvPicPr/>
          <p:nvPr/>
        </p:nvPicPr>
        <p:blipFill>
          <a:blip r:embed="rId4"/>
          <a:stretch/>
        </p:blipFill>
        <p:spPr>
          <a:xfrm>
            <a:off x="179640" y="389520"/>
            <a:ext cx="2651400" cy="14396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Contents</a:t>
            </a:r>
            <a:endParaRPr b="0" lang="en-US" sz="2400" spc="-1" strike="noStrike">
              <a:latin typeface="Arial"/>
            </a:endParaRPr>
          </a:p>
        </p:txBody>
      </p:sp>
      <p:sp>
        <p:nvSpPr>
          <p:cNvPr id="59" name="CustomShape 2"/>
          <p:cNvSpPr/>
          <p:nvPr/>
        </p:nvSpPr>
        <p:spPr>
          <a:xfrm>
            <a:off x="25164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0" name="CustomShape 3"/>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1" name="CustomShape 4"/>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50000"/>
              </a:lnSpc>
              <a:buClr>
                <a:srgbClr val="000000"/>
              </a:buClr>
              <a:buFont typeface="Arial"/>
              <a:buChar char="•"/>
            </a:pPr>
            <a:r>
              <a:rPr b="0" lang="en-US" sz="2400" spc="-1" strike="noStrike">
                <a:solidFill>
                  <a:srgbClr val="000000"/>
                </a:solidFill>
                <a:latin typeface="LM Roman 10"/>
              </a:rPr>
              <a:t>Motivation</a:t>
            </a:r>
            <a:endParaRPr b="0" lang="en-US" sz="24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Problem description</a:t>
            </a:r>
            <a:endParaRPr b="0" lang="en-US" sz="24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Background</a:t>
            </a:r>
            <a:endParaRPr b="0" lang="en-US" sz="24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Objectives</a:t>
            </a:r>
            <a:endParaRPr b="0" lang="en-US" sz="24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Stability tools</a:t>
            </a:r>
            <a:endParaRPr b="0" lang="en-US" sz="2400" spc="-1" strike="noStrike">
              <a:latin typeface="Arial"/>
            </a:endParaRPr>
          </a:p>
          <a:p>
            <a:pPr lvl="1" marL="800280" indent="-342720">
              <a:lnSpc>
                <a:spcPct val="150000"/>
              </a:lnSpc>
              <a:buClr>
                <a:srgbClr val="000000"/>
              </a:buClr>
              <a:buFont typeface="Arial"/>
              <a:buChar char="•"/>
            </a:pPr>
            <a:r>
              <a:rPr b="0" lang="en-US" sz="2000" spc="-1" strike="noStrike">
                <a:solidFill>
                  <a:srgbClr val="000000"/>
                </a:solidFill>
                <a:latin typeface="LM Roman 10"/>
              </a:rPr>
              <a:t>Linear stability analysis (LSA)</a:t>
            </a:r>
            <a:endParaRPr b="0" lang="en-US" sz="2000" spc="-1" strike="noStrike">
              <a:latin typeface="Arial"/>
            </a:endParaRPr>
          </a:p>
          <a:p>
            <a:pPr lvl="1" marL="800280" indent="-342720">
              <a:lnSpc>
                <a:spcPct val="150000"/>
              </a:lnSpc>
              <a:buClr>
                <a:srgbClr val="000000"/>
              </a:buClr>
              <a:buFont typeface="Arial"/>
              <a:buChar char="•"/>
            </a:pPr>
            <a:r>
              <a:rPr b="0" lang="en-US" sz="2000" spc="-1" strike="noStrike">
                <a:solidFill>
                  <a:srgbClr val="000000"/>
                </a:solidFill>
                <a:latin typeface="LM Roman 10"/>
              </a:rPr>
              <a:t>Sensitivity &amp; control</a:t>
            </a:r>
            <a:endParaRPr b="0" lang="en-US" sz="2000" spc="-1" strike="noStrike">
              <a:latin typeface="Arial"/>
            </a:endParaRPr>
          </a:p>
          <a:p>
            <a:pPr lvl="1" marL="800280" indent="-342720">
              <a:lnSpc>
                <a:spcPct val="150000"/>
              </a:lnSpc>
              <a:buClr>
                <a:srgbClr val="000000"/>
              </a:buClr>
              <a:buFont typeface="Arial"/>
              <a:buChar char="•"/>
            </a:pPr>
            <a:r>
              <a:rPr b="0" lang="en-US" sz="2000" spc="-1" strike="noStrike">
                <a:solidFill>
                  <a:srgbClr val="000000"/>
                </a:solidFill>
                <a:latin typeface="LM Roman 10"/>
              </a:rPr>
              <a:t>Normal form reduction</a:t>
            </a:r>
            <a:endParaRPr b="0" lang="en-US" sz="20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Direct numerical simulations (DNS)</a:t>
            </a:r>
            <a:endParaRPr b="0" lang="en-US" sz="2400" spc="-1" strike="noStrike">
              <a:latin typeface="Arial"/>
            </a:endParaRPr>
          </a:p>
          <a:p>
            <a:pPr marL="343080" indent="-342720">
              <a:lnSpc>
                <a:spcPct val="150000"/>
              </a:lnSpc>
              <a:buClr>
                <a:srgbClr val="000000"/>
              </a:buClr>
              <a:buFont typeface="Arial"/>
              <a:buChar char="•"/>
            </a:pPr>
            <a:r>
              <a:rPr b="0" lang="en-US" sz="2400" spc="-1" strike="noStrike">
                <a:solidFill>
                  <a:srgbClr val="000000"/>
                </a:solidFill>
                <a:latin typeface="LM Roman 10"/>
              </a:rPr>
              <a:t>Conclusions</a:t>
            </a:r>
            <a:endParaRPr b="0" lang="en-US" sz="2400" spc="-1" strike="noStrike">
              <a:latin typeface="Arial"/>
            </a:endParaRPr>
          </a:p>
          <a:p>
            <a:pPr>
              <a:lnSpc>
                <a:spcPct val="100000"/>
              </a:lnSpc>
            </a:pPr>
            <a:endParaRPr b="0" lang="en-US" sz="24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400" spc="-1" strike="noStrike">
              <a:latin typeface="Arial"/>
            </a:endParaRPr>
          </a:p>
        </p:txBody>
      </p:sp>
      <p:sp>
        <p:nvSpPr>
          <p:cNvPr id="62" name="CustomShape 5"/>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63" name="CustomShape 6"/>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64" name="CustomShape 7"/>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65" name="CustomShape 8"/>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66" name="CustomShape 9"/>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1/16</a:t>
            </a:r>
            <a:endParaRPr b="0" lang="en-US" sz="1200" spc="-1" strike="noStrike">
              <a:latin typeface="Arial"/>
            </a:endParaRPr>
          </a:p>
        </p:txBody>
      </p:sp>
      <p:pic>
        <p:nvPicPr>
          <p:cNvPr id="67" name="Imagen 15" descr="Diagrama&#10;&#10;Descripción generada automáticamente"/>
          <p:cNvPicPr/>
          <p:nvPr/>
        </p:nvPicPr>
        <p:blipFill>
          <a:blip r:embed="rId1"/>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Motivation</a:t>
            </a:r>
            <a:endParaRPr b="0" lang="en-US" sz="2400" spc="-1" strike="noStrike">
              <a:latin typeface="Arial"/>
            </a:endParaRPr>
          </a:p>
        </p:txBody>
      </p:sp>
      <p:sp>
        <p:nvSpPr>
          <p:cNvPr id="69" name="CustomShape 2"/>
          <p:cNvSpPr/>
          <p:nvPr/>
        </p:nvSpPr>
        <p:spPr>
          <a:xfrm>
            <a:off x="25164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0" name="CustomShape 3"/>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1" name="CustomShape 4"/>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72" name="CustomShape 5"/>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3" name="CustomShape 6"/>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74" name="CustomShape 7"/>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75" name="CustomShape 8"/>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76" name="CustomShape 9"/>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2/16</a:t>
            </a:r>
            <a:endParaRPr b="0" lang="en-US" sz="1200" spc="-1" strike="noStrike">
              <a:latin typeface="Arial"/>
            </a:endParaRPr>
          </a:p>
        </p:txBody>
      </p:sp>
      <p:sp>
        <p:nvSpPr>
          <p:cNvPr id="77" name="CustomShape 10"/>
          <p:cNvSpPr/>
          <p:nvPr/>
        </p:nvSpPr>
        <p:spPr>
          <a:xfrm>
            <a:off x="263520" y="583200"/>
            <a:ext cx="836712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Applications: particle-driven flows, fluidized bed combustion, sport aerodynamics, seeds’ flight and freely rising and falling spheres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LM Roman 10"/>
              </a:rPr>
              <a:t>Rotation breaks the axisymmetry of the problem, altering the flow regimes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LM Roman 10"/>
              </a:rPr>
              <a:t>We focus on the laminar transitions of the sphere</a:t>
            </a:r>
            <a:r>
              <a:rPr b="0" lang="en-US" sz="2000" spc="-1" strike="noStrike" baseline="30000">
                <a:solidFill>
                  <a:srgbClr val="000000"/>
                </a:solidFill>
                <a:latin typeface="LM Roman 10"/>
              </a:rPr>
              <a:t>1</a:t>
            </a:r>
            <a:r>
              <a:rPr b="0" lang="en-US" sz="2000" spc="-1" strike="noStrike">
                <a:solidFill>
                  <a:srgbClr val="000000"/>
                </a:solidFill>
                <a:latin typeface="LM Roman 10"/>
              </a:rPr>
              <a:t> </a:t>
            </a: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78" name="videoplayback" descr=""/>
          <p:cNvPicPr/>
          <p:nvPr/>
        </p:nvPicPr>
        <p:blipFill>
          <a:blip r:embed="rId1"/>
          <a:stretch/>
        </p:blipFill>
        <p:spPr>
          <a:xfrm>
            <a:off x="5243760" y="3541320"/>
            <a:ext cx="3899880" cy="2925000"/>
          </a:xfrm>
          <a:prstGeom prst="rect">
            <a:avLst/>
          </a:prstGeom>
          <a:ln>
            <a:noFill/>
          </a:ln>
        </p:spPr>
      </p:pic>
      <p:sp>
        <p:nvSpPr>
          <p:cNvPr id="79" name="CustomShape 11"/>
          <p:cNvSpPr/>
          <p:nvPr/>
        </p:nvSpPr>
        <p:spPr>
          <a:xfrm>
            <a:off x="6045840" y="2877480"/>
            <a:ext cx="234396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LM Roman 10"/>
              </a:rPr>
              <a:t>Rotating sphere of water in microgravity</a:t>
            </a:r>
            <a:endParaRPr b="0" lang="en-US" sz="1800" spc="-1" strike="noStrike">
              <a:latin typeface="Arial"/>
            </a:endParaRPr>
          </a:p>
        </p:txBody>
      </p:sp>
      <p:grpSp>
        <p:nvGrpSpPr>
          <p:cNvPr id="80" name="Group 12"/>
          <p:cNvGrpSpPr/>
          <p:nvPr/>
        </p:nvGrpSpPr>
        <p:grpSpPr>
          <a:xfrm>
            <a:off x="738720" y="2420640"/>
            <a:ext cx="3850920" cy="3744720"/>
            <a:chOff x="738720" y="2420640"/>
            <a:chExt cx="3850920" cy="3744720"/>
          </a:xfrm>
        </p:grpSpPr>
        <p:pic>
          <p:nvPicPr>
            <p:cNvPr id="81" name="Picture 6" desc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l="0" t="16737" r="5335" b="12777"/>
            <a:stretch/>
          </p:blipFill>
          <p:spPr>
            <a:xfrm>
              <a:off x="822960" y="5370480"/>
              <a:ext cx="3682080" cy="555120"/>
            </a:xfrm>
            <a:prstGeom prst="rect">
              <a:avLst/>
            </a:prstGeom>
            <a:ln>
              <a:noFill/>
            </a:ln>
          </p:spPr>
        </p:pic>
        <p:grpSp>
          <p:nvGrpSpPr>
            <p:cNvPr id="82" name="Group 13"/>
            <p:cNvGrpSpPr/>
            <p:nvPr/>
          </p:nvGrpSpPr>
          <p:grpSpPr>
            <a:xfrm>
              <a:off x="738720" y="4109760"/>
              <a:ext cx="3850920" cy="606600"/>
              <a:chOff x="738720" y="4109760"/>
              <a:chExt cx="3850920" cy="606600"/>
            </a:xfrm>
          </p:grpSpPr>
          <p:pic>
            <p:nvPicPr>
              <p:cNvPr id="83" name="Picture 5" descr=""/>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l="0" t="0" r="25998" b="0"/>
              <a:stretch/>
            </p:blipFill>
            <p:spPr>
              <a:xfrm>
                <a:off x="928800" y="4109760"/>
                <a:ext cx="3448800" cy="606600"/>
              </a:xfrm>
              <a:prstGeom prst="rect">
                <a:avLst/>
              </a:prstGeom>
              <a:ln>
                <a:noFill/>
              </a:ln>
            </p:spPr>
          </p:pic>
          <p:sp>
            <p:nvSpPr>
              <p:cNvPr id="84" name="Line 14"/>
              <p:cNvSpPr/>
              <p:nvPr/>
            </p:nvSpPr>
            <p:spPr>
              <a:xfrm flipV="1">
                <a:off x="738720" y="4421160"/>
                <a:ext cx="3850920" cy="17640"/>
              </a:xfrm>
              <a:prstGeom prst="line">
                <a:avLst/>
              </a:prstGeom>
              <a:ln>
                <a:prstDash val="lgDashDot"/>
                <a:round/>
              </a:ln>
            </p:spPr>
            <p:style>
              <a:lnRef idx="1">
                <a:schemeClr val="dk1"/>
              </a:lnRef>
              <a:fillRef idx="0">
                <a:schemeClr val="dk1"/>
              </a:fillRef>
              <a:effectRef idx="0">
                <a:schemeClr val="dk1"/>
              </a:effectRef>
              <a:fontRef idx="minor"/>
            </p:style>
          </p:sp>
        </p:grpSp>
        <p:grpSp>
          <p:nvGrpSpPr>
            <p:cNvPr id="85" name="Group 15"/>
            <p:cNvGrpSpPr/>
            <p:nvPr/>
          </p:nvGrpSpPr>
          <p:grpSpPr>
            <a:xfrm>
              <a:off x="1296000" y="2811600"/>
              <a:ext cx="2736360" cy="367200"/>
              <a:chOff x="1296000" y="2811600"/>
              <a:chExt cx="2736360" cy="367200"/>
            </a:xfrm>
          </p:grpSpPr>
          <p:pic>
            <p:nvPicPr>
              <p:cNvPr id="86" name="Picture 4" descr=""/>
              <p:cNvPicPr/>
              <p:nvPr/>
            </p:nvPicPr>
            <p:blipFill>
              <a:blip r:embed="rId6"/>
              <a:stretch/>
            </p:blipFill>
            <p:spPr>
              <a:xfrm>
                <a:off x="1464840" y="2811600"/>
                <a:ext cx="2120400" cy="367200"/>
              </a:xfrm>
              <a:prstGeom prst="rect">
                <a:avLst/>
              </a:prstGeom>
              <a:ln>
                <a:noFill/>
              </a:ln>
            </p:spPr>
          </p:pic>
          <p:sp>
            <p:nvSpPr>
              <p:cNvPr id="87" name="Line 16"/>
              <p:cNvSpPr/>
              <p:nvPr/>
            </p:nvSpPr>
            <p:spPr>
              <a:xfrm flipV="1">
                <a:off x="1296000" y="3003840"/>
                <a:ext cx="2736360" cy="9000"/>
              </a:xfrm>
              <a:prstGeom prst="line">
                <a:avLst/>
              </a:prstGeom>
              <a:ln>
                <a:prstDash val="lgDashDot"/>
                <a:round/>
              </a:ln>
            </p:spPr>
            <p:style>
              <a:lnRef idx="1">
                <a:schemeClr val="dk1"/>
              </a:lnRef>
              <a:fillRef idx="0">
                <a:schemeClr val="dk1"/>
              </a:fillRef>
              <a:effectRef idx="0">
                <a:schemeClr val="dk1"/>
              </a:effectRef>
              <a:fontRef idx="minor"/>
            </p:style>
          </p:sp>
        </p:grpSp>
        <p:sp>
          <p:nvSpPr>
            <p:cNvPr id="88" name="CustomShape 17"/>
            <p:cNvSpPr/>
            <p:nvPr/>
          </p:nvSpPr>
          <p:spPr>
            <a:xfrm>
              <a:off x="1285920" y="2420640"/>
              <a:ext cx="27561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LM Roman 10"/>
                </a:rPr>
                <a:t>Steady bifid wake (SS)</a:t>
              </a:r>
              <a:endParaRPr b="0" lang="en-US" sz="1800" spc="-1" strike="noStrike">
                <a:latin typeface="Arial"/>
              </a:endParaRPr>
            </a:p>
          </p:txBody>
        </p:sp>
        <p:sp>
          <p:nvSpPr>
            <p:cNvPr id="89" name="CustomShape 18"/>
            <p:cNvSpPr/>
            <p:nvPr/>
          </p:nvSpPr>
          <p:spPr>
            <a:xfrm>
              <a:off x="772920" y="3572640"/>
              <a:ext cx="378252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LM Roman 10"/>
                </a:rPr>
                <a:t>Vortex-shedding in axial reflection symmetry plane (RSP)</a:t>
              </a:r>
              <a:endParaRPr b="0" lang="en-US" sz="1800" spc="-1" strike="noStrike">
                <a:latin typeface="Arial"/>
              </a:endParaRPr>
            </a:p>
          </p:txBody>
        </p:sp>
        <p:sp>
          <p:nvSpPr>
            <p:cNvPr id="90" name="CustomShape 19"/>
            <p:cNvSpPr/>
            <p:nvPr/>
          </p:nvSpPr>
          <p:spPr>
            <a:xfrm>
              <a:off x="1285920" y="5001840"/>
              <a:ext cx="27561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LM Roman 10"/>
                </a:rPr>
                <a:t>Irregular vortex-shedding</a:t>
              </a:r>
              <a:endParaRPr b="0" lang="en-US" sz="1800" spc="-1" strike="noStrike">
                <a:latin typeface="Arial"/>
              </a:endParaRPr>
            </a:p>
          </p:txBody>
        </p:sp>
        <p:pic>
          <p:nvPicPr>
            <p:cNvPr id="91" name="3 Imagen" descr=""/>
            <p:cNvPicPr/>
            <p:nvPr/>
          </p:nvPicPr>
          <p:blipFill>
            <a:blip r:embed="rId7"/>
            <a:stretch/>
          </p:blipFill>
          <p:spPr>
            <a:xfrm>
              <a:off x="1341000" y="3200760"/>
              <a:ext cx="2646000" cy="219240"/>
            </a:xfrm>
            <a:prstGeom prst="rect">
              <a:avLst/>
            </a:prstGeom>
            <a:ln>
              <a:noFill/>
            </a:ln>
          </p:spPr>
        </p:pic>
        <p:pic>
          <p:nvPicPr>
            <p:cNvPr id="92" name="12 Imagen" descr=""/>
            <p:cNvPicPr/>
            <p:nvPr/>
          </p:nvPicPr>
          <p:blipFill>
            <a:blip r:embed="rId8"/>
            <a:stretch/>
          </p:blipFill>
          <p:spPr>
            <a:xfrm>
              <a:off x="1341000" y="4738320"/>
              <a:ext cx="2646000" cy="219240"/>
            </a:xfrm>
            <a:prstGeom prst="rect">
              <a:avLst/>
            </a:prstGeom>
            <a:ln>
              <a:noFill/>
            </a:ln>
          </p:spPr>
        </p:pic>
        <p:pic>
          <p:nvPicPr>
            <p:cNvPr id="93" name="4 Imagen" descr=""/>
            <p:cNvPicPr/>
            <p:nvPr/>
          </p:nvPicPr>
          <p:blipFill>
            <a:blip r:embed="rId9"/>
            <a:stretch/>
          </p:blipFill>
          <p:spPr>
            <a:xfrm>
              <a:off x="1356480" y="5947200"/>
              <a:ext cx="2615040" cy="218160"/>
            </a:xfrm>
            <a:prstGeom prst="rect">
              <a:avLst/>
            </a:prstGeom>
            <a:ln>
              <a:noFill/>
            </a:ln>
          </p:spPr>
        </p:pic>
      </p:grpSp>
      <p:sp>
        <p:nvSpPr>
          <p:cNvPr id="94" name="CustomShape 20"/>
          <p:cNvSpPr/>
          <p:nvPr/>
        </p:nvSpPr>
        <p:spPr>
          <a:xfrm>
            <a:off x="4351680" y="2317680"/>
            <a:ext cx="248868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ES" sz="1600" spc="-1" strike="noStrike" baseline="30000">
                <a:solidFill>
                  <a:srgbClr val="000000"/>
                </a:solidFill>
                <a:latin typeface="LM Roman 10"/>
              </a:rPr>
              <a:t>1</a:t>
            </a:r>
            <a:r>
              <a:rPr b="1" lang="es-ES" sz="1600" spc="-1" strike="noStrike">
                <a:solidFill>
                  <a:srgbClr val="000000"/>
                </a:solidFill>
                <a:latin typeface="LM Roman 10"/>
              </a:rPr>
              <a:t>Tomboulides &amp; Orszag (JFM 1600) </a:t>
            </a:r>
            <a:endParaRPr b="0" lang="en-US" sz="1600" spc="-1" strike="noStrike">
              <a:latin typeface="Arial"/>
            </a:endParaRPr>
          </a:p>
        </p:txBody>
      </p:sp>
      <p:pic>
        <p:nvPicPr>
          <p:cNvPr id="95" name="Imagen 32" descr="Diagrama&#10;&#10;Descripción generada automáticamente"/>
          <p:cNvPicPr/>
          <p:nvPr/>
        </p:nvPicPr>
        <p:blipFill>
          <a:blip r:embed="rId10"/>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mediacall">
                                  <p:stCondLst>
                                    <p:cond delay="0"/>
                                  </p:stCondLst>
                                  <p:childTnLst>
                                    <p:cmd type="call">
                                      <p:cBhvr>
                                        <p:cTn id="6" dur="40161" fill="hold"/>
                                        <p:tgtEl>
                                          <p:spTgt spid="78"/>
                                        </p:tgtEl>
                                      </p:cBhvr>
                                    </p:cmd>
                                  </p:childTnLst>
                                </p:cTn>
                              </p:par>
                            </p:childTnLst>
                          </p:cTn>
                        </p:par>
                      </p:childTnLst>
                    </p:cTn>
                  </p:par>
                </p:childTnLst>
              </p:cTn>
              <p:prevCondLst>
                <p:cond evt="onPrev">
                  <p:tgtEl>
                    <p:sldTgt/>
                  </p:tgtEl>
                </p:cond>
              </p:prevCondLst>
              <p:nextCondLst>
                <p:cond evt="onNext">
                  <p:tgtEl>
                    <p:sldTgt/>
                  </p:tgtEl>
                </p:cond>
              </p:nextCondLst>
            </p:seq>
            <p:seq>
              <p:cTn id="7" restart="whenNotActive" nodeType="interactiveSeq" fill="hold">
                <p:stCondLst>
                  <p:cond delay="0" evt="onClick">
                    <p:tgtEl>
                      <p:spTgt spid="78"/>
                    </p:tgtEl>
                  </p:cond>
                </p:stCondLst>
                <p:childTnLst>
                  <p:par>
                    <p:cTn id="8" fill="hold">
                      <p:stCondLst>
                        <p:cond delay="0" evt="onClick">
                          <p:tgtEl>
                            <p:spTgt spid="78"/>
                          </p:tgtEl>
                        </p:cond>
                      </p:stCondLst>
                      <p:childTnLst>
                        <p:par>
                          <p:cTn id="9" fill="hold">
                            <p:stCondLst>
                              <p:cond delay="0"/>
                            </p:stCondLst>
                            <p:childTnLst>
                              <p:par>
                                <p:cTn id="10" nodeType="clickEffect" fill="hold" presetClass="mediacall">
                                  <p:stCondLst>
                                    <p:cond delay="0"/>
                                  </p:stCondLst>
                                  <p:childTnLst>
                                    <p:cmd type="call" cmd="togglePause">
                                      <p:cBhvr>
                                        <p:cTn id="11" dur="1" fill="hold"/>
                                        <p:tgtEl>
                                          <p:spTgt spid="78"/>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Problem description</a:t>
            </a:r>
            <a:endParaRPr b="0" lang="en-US" sz="2400" spc="-1" strike="noStrike">
              <a:latin typeface="Arial"/>
            </a:endParaRPr>
          </a:p>
        </p:txBody>
      </p:sp>
      <p:sp>
        <p:nvSpPr>
          <p:cNvPr id="97" name="CustomShape 2"/>
          <p:cNvSpPr/>
          <p:nvPr/>
        </p:nvSpPr>
        <p:spPr>
          <a:xfrm>
            <a:off x="25164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8" name="CustomShape 3"/>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9" name="CustomShape 4"/>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00" name="CustomShape 5"/>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01" name="CustomShape 6"/>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02" name="CustomShape 7"/>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103" name="CustomShape 8"/>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104" name="CustomShape 9"/>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3/16</a:t>
            </a:r>
            <a:endParaRPr b="0" lang="en-US" sz="1200" spc="-1" strike="noStrike">
              <a:latin typeface="Arial"/>
            </a:endParaRPr>
          </a:p>
        </p:txBody>
      </p:sp>
      <p:pic>
        <p:nvPicPr>
          <p:cNvPr id="105" name="Imagen 9" descr="Diagrama&#10;&#10;Descripción generada automáticamente con confianza media"/>
          <p:cNvPicPr/>
          <p:nvPr/>
        </p:nvPicPr>
        <p:blipFill>
          <a:blip r:embed="rId1"/>
          <a:stretch/>
        </p:blipFill>
        <p:spPr>
          <a:xfrm>
            <a:off x="1763640" y="1750680"/>
            <a:ext cx="5661720" cy="2468880"/>
          </a:xfrm>
          <a:prstGeom prst="rect">
            <a:avLst/>
          </a:prstGeom>
          <a:ln>
            <a:noFill/>
          </a:ln>
        </p:spPr>
      </p:pic>
      <p:sp>
        <p:nvSpPr>
          <p:cNvPr id="106" name="CustomShape 10"/>
          <p:cNvSpPr/>
          <p:nvPr/>
        </p:nvSpPr>
        <p:spPr>
          <a:xfrm>
            <a:off x="388440" y="689760"/>
            <a:ext cx="836712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Two parameters: rotation, </a:t>
            </a:r>
            <a:r>
              <a:rPr b="0" i="1" lang="en-US" sz="2000" spc="-1" strike="noStrike">
                <a:solidFill>
                  <a:srgbClr val="000000"/>
                </a:solidFill>
                <a:latin typeface="LM Roman 10"/>
              </a:rPr>
              <a:t>Ω</a:t>
            </a:r>
            <a:r>
              <a:rPr b="0" lang="en-US" sz="2000" spc="-1" strike="noStrike">
                <a:solidFill>
                  <a:srgbClr val="000000"/>
                </a:solidFill>
                <a:latin typeface="LM Roman 10"/>
              </a:rPr>
              <a:t> and Reynolds number, </a:t>
            </a:r>
            <a:r>
              <a:rPr b="0" i="1" lang="en-US" sz="2000" spc="-1" strike="noStrike">
                <a:solidFill>
                  <a:srgbClr val="000000"/>
                </a:solidFill>
                <a:latin typeface="LM Roman 10"/>
              </a:rPr>
              <a:t>Re</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LM Roman 10"/>
              </a:rPr>
              <a:t>Streamwise rotation in uniform flow</a:t>
            </a: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107" name="Imagen 32" descr="Texto&#10;&#10;Descripción generada automáticamente"/>
          <p:cNvPicPr/>
          <p:nvPr/>
        </p:nvPicPr>
        <p:blipFill>
          <a:blip r:embed="rId2"/>
          <a:srcRect l="4344" t="0" r="0" b="0"/>
          <a:stretch/>
        </p:blipFill>
        <p:spPr>
          <a:xfrm>
            <a:off x="2105280" y="4361040"/>
            <a:ext cx="4978440" cy="1173240"/>
          </a:xfrm>
          <a:prstGeom prst="rect">
            <a:avLst/>
          </a:prstGeom>
          <a:ln>
            <a:noFill/>
          </a:ln>
        </p:spPr>
      </p:pic>
      <p:pic>
        <p:nvPicPr>
          <p:cNvPr id="108" name="Imagen 34" descr=""/>
          <p:cNvPicPr/>
          <p:nvPr/>
        </p:nvPicPr>
        <p:blipFill>
          <a:blip r:embed="rId3"/>
          <a:stretch/>
        </p:blipFill>
        <p:spPr>
          <a:xfrm>
            <a:off x="2918160" y="5781240"/>
            <a:ext cx="3352680" cy="327240"/>
          </a:xfrm>
          <a:prstGeom prst="rect">
            <a:avLst/>
          </a:prstGeom>
          <a:ln>
            <a:noFill/>
          </a:ln>
        </p:spPr>
      </p:pic>
      <p:pic>
        <p:nvPicPr>
          <p:cNvPr id="109" name="Imagen 15" descr="Diagrama&#10;&#10;Descripción generada automáticamente"/>
          <p:cNvPicPr/>
          <p:nvPr/>
        </p:nvPicPr>
        <p:blipFill>
          <a:blip r:embed="rId4"/>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Background</a:t>
            </a:r>
            <a:endParaRPr b="0" lang="en-US" sz="2400" spc="-1" strike="noStrike">
              <a:latin typeface="Arial"/>
            </a:endParaRPr>
          </a:p>
        </p:txBody>
      </p:sp>
      <p:sp>
        <p:nvSpPr>
          <p:cNvPr id="111" name="CustomShape 2"/>
          <p:cNvSpPr/>
          <p:nvPr/>
        </p:nvSpPr>
        <p:spPr>
          <a:xfrm>
            <a:off x="25164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2" name="CustomShape 3"/>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3" name="CustomShape 4"/>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14" name="CustomShape 5"/>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15" name="CustomShape 6"/>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7"/>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117" name="CustomShape 8"/>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118" name="CustomShape 9"/>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4/16</a:t>
            </a:r>
            <a:endParaRPr b="0" lang="en-US" sz="1200" spc="-1" strike="noStrike">
              <a:latin typeface="Arial"/>
            </a:endParaRPr>
          </a:p>
        </p:txBody>
      </p:sp>
      <p:sp>
        <p:nvSpPr>
          <p:cNvPr id="119" name="CustomShape 10"/>
          <p:cNvSpPr/>
          <p:nvPr/>
        </p:nvSpPr>
        <p:spPr>
          <a:xfrm>
            <a:off x="358560" y="631080"/>
            <a:ext cx="836712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Previous studies at small rotation rates: periodic (Low-helical frozen regime) and quasiperiodic (with vortex shedding) regimes</a:t>
            </a: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120" name="Imagen 4" descr="Texto&#10;&#10;Descripción generada automáticamente con confianza media"/>
          <p:cNvPicPr/>
          <p:nvPr/>
        </p:nvPicPr>
        <p:blipFill>
          <a:blip r:embed="rId1"/>
          <a:stretch/>
        </p:blipFill>
        <p:spPr>
          <a:xfrm>
            <a:off x="2907000" y="1836000"/>
            <a:ext cx="5985000" cy="3746880"/>
          </a:xfrm>
          <a:prstGeom prst="rect">
            <a:avLst/>
          </a:prstGeom>
          <a:ln>
            <a:noFill/>
          </a:ln>
        </p:spPr>
      </p:pic>
      <p:pic>
        <p:nvPicPr>
          <p:cNvPr id="121" name="Imagen 27" descr="Gráfico&#10;&#10;Descripción generada automáticamente"/>
          <p:cNvPicPr/>
          <p:nvPr/>
        </p:nvPicPr>
        <p:blipFill>
          <a:blip r:embed="rId2"/>
          <a:stretch/>
        </p:blipFill>
        <p:spPr>
          <a:xfrm>
            <a:off x="261720" y="1857960"/>
            <a:ext cx="2500560" cy="3599640"/>
          </a:xfrm>
          <a:prstGeom prst="rect">
            <a:avLst/>
          </a:prstGeom>
          <a:ln>
            <a:noFill/>
          </a:ln>
        </p:spPr>
      </p:pic>
      <p:sp>
        <p:nvSpPr>
          <p:cNvPr id="122" name="CustomShape 11"/>
          <p:cNvSpPr/>
          <p:nvPr/>
        </p:nvSpPr>
        <p:spPr>
          <a:xfrm>
            <a:off x="5580000" y="5969520"/>
            <a:ext cx="187200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1600" spc="-1" strike="noStrike">
                <a:solidFill>
                  <a:srgbClr val="000000"/>
                </a:solidFill>
                <a:latin typeface="LM Roman 10"/>
              </a:rPr>
              <a:t>Pier (JFS12)</a:t>
            </a:r>
            <a:endParaRPr b="0" lang="en-US" sz="1600" spc="-1" strike="noStrike">
              <a:latin typeface="Arial"/>
            </a:endParaRPr>
          </a:p>
        </p:txBody>
      </p:sp>
      <p:sp>
        <p:nvSpPr>
          <p:cNvPr id="123" name="CustomShape 12"/>
          <p:cNvSpPr/>
          <p:nvPr/>
        </p:nvSpPr>
        <p:spPr>
          <a:xfrm>
            <a:off x="1094040" y="1448640"/>
            <a:ext cx="10389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Re</a:t>
            </a:r>
            <a:r>
              <a:rPr b="0" lang="es-ES" sz="1800" spc="-1" strike="noStrike">
                <a:solidFill>
                  <a:srgbClr val="000000"/>
                </a:solidFill>
                <a:latin typeface="LM Roman 10"/>
              </a:rPr>
              <a:t> =250</a:t>
            </a:r>
            <a:endParaRPr b="0" lang="en-US" sz="1800" spc="-1" strike="noStrike">
              <a:latin typeface="Arial"/>
            </a:endParaRPr>
          </a:p>
        </p:txBody>
      </p:sp>
      <p:sp>
        <p:nvSpPr>
          <p:cNvPr id="124" name="CustomShape 13"/>
          <p:cNvSpPr/>
          <p:nvPr/>
        </p:nvSpPr>
        <p:spPr>
          <a:xfrm>
            <a:off x="527760" y="5916240"/>
            <a:ext cx="266400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1600" spc="-1" strike="noStrike">
                <a:solidFill>
                  <a:srgbClr val="000000"/>
                </a:solidFill>
                <a:latin typeface="LM Roman 10"/>
              </a:rPr>
              <a:t>Kim &amp; Choi (JFM02)</a:t>
            </a:r>
            <a:endParaRPr b="0" lang="en-US" sz="1600" spc="-1" strike="noStrike">
              <a:latin typeface="Arial"/>
            </a:endParaRPr>
          </a:p>
        </p:txBody>
      </p:sp>
      <p:pic>
        <p:nvPicPr>
          <p:cNvPr id="125" name="Imagen 18" descr="Diagrama&#10;&#10;Descripción generada automáticamente"/>
          <p:cNvPicPr/>
          <p:nvPr/>
        </p:nvPicPr>
        <p:blipFill>
          <a:blip r:embed="rId3"/>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Background</a:t>
            </a:r>
            <a:endParaRPr b="0" lang="en-US" sz="2400" spc="-1" strike="noStrike">
              <a:latin typeface="Arial"/>
            </a:endParaRPr>
          </a:p>
        </p:txBody>
      </p:sp>
      <p:sp>
        <p:nvSpPr>
          <p:cNvPr id="127" name="CustomShape 2"/>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8" name="CustomShape 3"/>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29" name="CustomShape 4"/>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30" name="CustomShape 5"/>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31" name="CustomShape 6"/>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132" name="CustomShape 7"/>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133" name="CustomShape 8"/>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5/16</a:t>
            </a:r>
            <a:endParaRPr b="0" lang="en-US" sz="1200" spc="-1" strike="noStrike">
              <a:latin typeface="Arial"/>
            </a:endParaRPr>
          </a:p>
        </p:txBody>
      </p:sp>
      <p:sp>
        <p:nvSpPr>
          <p:cNvPr id="134" name="CustomShape 9"/>
          <p:cNvSpPr/>
          <p:nvPr/>
        </p:nvSpPr>
        <p:spPr>
          <a:xfrm>
            <a:off x="388440" y="621360"/>
            <a:ext cx="836712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Previous studies at higher rotating rates: double helix (High-helical frozen regime) and chaotic (with vortex shedding) regimes</a:t>
            </a: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sp>
        <p:nvSpPr>
          <p:cNvPr id="135" name="CustomShape 10"/>
          <p:cNvSpPr/>
          <p:nvPr/>
        </p:nvSpPr>
        <p:spPr>
          <a:xfrm>
            <a:off x="4318560" y="5868720"/>
            <a:ext cx="530316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ES" sz="1600" spc="-1" strike="noStrike">
                <a:solidFill>
                  <a:srgbClr val="000000"/>
                </a:solidFill>
                <a:latin typeface="LM Roman 10"/>
              </a:rPr>
              <a:t>Lorite-Díez &amp; Jiménez-González </a:t>
            </a:r>
            <a:endParaRPr b="0" lang="en-US" sz="1600" spc="-1" strike="noStrike">
              <a:latin typeface="Arial"/>
            </a:endParaRPr>
          </a:p>
          <a:p>
            <a:pPr algn="ctr">
              <a:lnSpc>
                <a:spcPct val="100000"/>
              </a:lnSpc>
            </a:pPr>
            <a:r>
              <a:rPr b="1" lang="es-ES" sz="1600" spc="-1" strike="noStrike">
                <a:solidFill>
                  <a:srgbClr val="000000"/>
                </a:solidFill>
                <a:latin typeface="LM Roman 10"/>
              </a:rPr>
              <a:t>(JFM2020)</a:t>
            </a:r>
            <a:endParaRPr b="0" lang="en-US" sz="1600" spc="-1" strike="noStrike">
              <a:latin typeface="Arial"/>
            </a:endParaRPr>
          </a:p>
        </p:txBody>
      </p:sp>
      <p:sp>
        <p:nvSpPr>
          <p:cNvPr id="136" name="CustomShape 11"/>
          <p:cNvSpPr/>
          <p:nvPr/>
        </p:nvSpPr>
        <p:spPr>
          <a:xfrm>
            <a:off x="1299600" y="6104520"/>
            <a:ext cx="266400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1600" spc="-1" strike="noStrike">
                <a:solidFill>
                  <a:srgbClr val="000000"/>
                </a:solidFill>
                <a:latin typeface="LM Roman 10"/>
              </a:rPr>
              <a:t>Skarysz </a:t>
            </a:r>
            <a:r>
              <a:rPr b="1" i="1" lang="es-ES" sz="1600" spc="-1" strike="noStrike">
                <a:solidFill>
                  <a:srgbClr val="000000"/>
                </a:solidFill>
                <a:latin typeface="LM Roman 10"/>
              </a:rPr>
              <a:t>et al.</a:t>
            </a:r>
            <a:r>
              <a:rPr b="1" lang="es-ES" sz="1600" spc="-1" strike="noStrike">
                <a:solidFill>
                  <a:srgbClr val="000000"/>
                </a:solidFill>
                <a:latin typeface="LM Roman 10"/>
              </a:rPr>
              <a:t> (PRF18) </a:t>
            </a:r>
            <a:endParaRPr b="0" lang="en-US" sz="1600" spc="-1" strike="noStrike">
              <a:latin typeface="Arial"/>
            </a:endParaRPr>
          </a:p>
        </p:txBody>
      </p:sp>
      <p:pic>
        <p:nvPicPr>
          <p:cNvPr id="137" name="Imagen 5" descr="Imagen que contiene Diagrama&#10;&#10;Descripción generada automáticamente"/>
          <p:cNvPicPr/>
          <p:nvPr/>
        </p:nvPicPr>
        <p:blipFill>
          <a:blip r:embed="rId1"/>
          <a:srcRect l="0" t="799" r="0" b="0"/>
          <a:stretch/>
        </p:blipFill>
        <p:spPr>
          <a:xfrm>
            <a:off x="5031720" y="1496880"/>
            <a:ext cx="3617280" cy="4319640"/>
          </a:xfrm>
          <a:prstGeom prst="rect">
            <a:avLst/>
          </a:prstGeom>
          <a:ln>
            <a:noFill/>
          </a:ln>
        </p:spPr>
      </p:pic>
      <p:sp>
        <p:nvSpPr>
          <p:cNvPr id="138" name="CustomShape 12"/>
          <p:cNvSpPr/>
          <p:nvPr/>
        </p:nvSpPr>
        <p:spPr>
          <a:xfrm>
            <a:off x="2034360" y="1948320"/>
            <a:ext cx="10389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Re</a:t>
            </a:r>
            <a:r>
              <a:rPr b="0" lang="es-ES" sz="1800" spc="-1" strike="noStrike">
                <a:solidFill>
                  <a:srgbClr val="000000"/>
                </a:solidFill>
                <a:latin typeface="LM Roman 10"/>
              </a:rPr>
              <a:t> =250</a:t>
            </a:r>
            <a:endParaRPr b="0" lang="en-US" sz="1800" spc="-1" strike="noStrike">
              <a:latin typeface="Arial"/>
            </a:endParaRPr>
          </a:p>
        </p:txBody>
      </p:sp>
      <p:sp>
        <p:nvSpPr>
          <p:cNvPr id="139" name="CustomShape 13"/>
          <p:cNvSpPr/>
          <p:nvPr/>
        </p:nvSpPr>
        <p:spPr>
          <a:xfrm>
            <a:off x="2186640" y="2100960"/>
            <a:ext cx="10389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Re</a:t>
            </a:r>
            <a:r>
              <a:rPr b="0" lang="es-ES" sz="1800" spc="-1" strike="noStrike">
                <a:solidFill>
                  <a:srgbClr val="000000"/>
                </a:solidFill>
                <a:latin typeface="LM Roman 10"/>
              </a:rPr>
              <a:t> =250</a:t>
            </a:r>
            <a:endParaRPr b="0" lang="en-US" sz="1800" spc="-1" strike="noStrike">
              <a:latin typeface="Arial"/>
            </a:endParaRPr>
          </a:p>
        </p:txBody>
      </p:sp>
      <p:sp>
        <p:nvSpPr>
          <p:cNvPr id="140" name="CustomShape 14"/>
          <p:cNvSpPr/>
          <p:nvPr/>
        </p:nvSpPr>
        <p:spPr>
          <a:xfrm>
            <a:off x="544680" y="540144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1.2</a:t>
            </a:r>
            <a:endParaRPr b="0" lang="en-US" sz="1800" spc="-1" strike="noStrike">
              <a:latin typeface="Arial"/>
            </a:endParaRPr>
          </a:p>
        </p:txBody>
      </p:sp>
      <p:sp>
        <p:nvSpPr>
          <p:cNvPr id="141" name="CustomShape 15"/>
          <p:cNvSpPr/>
          <p:nvPr/>
        </p:nvSpPr>
        <p:spPr>
          <a:xfrm>
            <a:off x="499680" y="429768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0.8</a:t>
            </a:r>
            <a:endParaRPr b="0" lang="en-US" sz="1800" spc="-1" strike="noStrike">
              <a:latin typeface="Arial"/>
            </a:endParaRPr>
          </a:p>
        </p:txBody>
      </p:sp>
      <p:grpSp>
        <p:nvGrpSpPr>
          <p:cNvPr id="142" name="Group 16"/>
          <p:cNvGrpSpPr/>
          <p:nvPr/>
        </p:nvGrpSpPr>
        <p:grpSpPr>
          <a:xfrm>
            <a:off x="528480" y="1756440"/>
            <a:ext cx="4183560" cy="4125240"/>
            <a:chOff x="528480" y="1756440"/>
            <a:chExt cx="4183560" cy="4125240"/>
          </a:xfrm>
        </p:grpSpPr>
        <p:grpSp>
          <p:nvGrpSpPr>
            <p:cNvPr id="143" name="Group 17"/>
            <p:cNvGrpSpPr/>
            <p:nvPr/>
          </p:nvGrpSpPr>
          <p:grpSpPr>
            <a:xfrm>
              <a:off x="528480" y="1756440"/>
              <a:ext cx="4183560" cy="4125240"/>
              <a:chOff x="528480" y="1756440"/>
              <a:chExt cx="4183560" cy="4125240"/>
            </a:xfrm>
          </p:grpSpPr>
          <p:pic>
            <p:nvPicPr>
              <p:cNvPr id="144" name="Imagen 7" descr="Patrón de fondo&#10;&#10;Descripción generada automáticamente"/>
              <p:cNvPicPr/>
              <p:nvPr/>
            </p:nvPicPr>
            <p:blipFill>
              <a:blip r:embed="rId2"/>
              <a:srcRect l="0" t="84004" r="0" b="0"/>
              <a:stretch/>
            </p:blipFill>
            <p:spPr>
              <a:xfrm>
                <a:off x="528480" y="5036760"/>
                <a:ext cx="4183560" cy="844920"/>
              </a:xfrm>
              <a:prstGeom prst="rect">
                <a:avLst/>
              </a:prstGeom>
              <a:ln>
                <a:noFill/>
              </a:ln>
            </p:spPr>
          </p:pic>
          <p:pic>
            <p:nvPicPr>
              <p:cNvPr id="145" name="Imagen 33" descr="Patrón de fondo&#10;&#10;Descripción generada automáticamente"/>
              <p:cNvPicPr/>
              <p:nvPr/>
            </p:nvPicPr>
            <p:blipFill>
              <a:blip r:embed="rId3"/>
              <a:srcRect l="0" t="63492" r="0" b="20714"/>
              <a:stretch/>
            </p:blipFill>
            <p:spPr>
              <a:xfrm>
                <a:off x="528480" y="4291560"/>
                <a:ext cx="4183560" cy="834120"/>
              </a:xfrm>
              <a:prstGeom prst="rect">
                <a:avLst/>
              </a:prstGeom>
              <a:ln>
                <a:noFill/>
              </a:ln>
            </p:spPr>
          </p:pic>
          <p:pic>
            <p:nvPicPr>
              <p:cNvPr id="146" name="Imagen 34" descr="Patrón de fondo&#10;&#10;Descripción generada automáticamente"/>
              <p:cNvPicPr/>
              <p:nvPr/>
            </p:nvPicPr>
            <p:blipFill>
              <a:blip r:embed="rId4"/>
              <a:srcRect l="0" t="42618" r="0" b="41594"/>
              <a:stretch/>
            </p:blipFill>
            <p:spPr>
              <a:xfrm>
                <a:off x="528480" y="3463200"/>
                <a:ext cx="4183560" cy="834120"/>
              </a:xfrm>
              <a:prstGeom prst="rect">
                <a:avLst/>
              </a:prstGeom>
              <a:ln>
                <a:noFill/>
              </a:ln>
            </p:spPr>
          </p:pic>
          <p:pic>
            <p:nvPicPr>
              <p:cNvPr id="147" name="Imagen 37" descr="Patrón de fondo&#10;&#10;Descripción generada automáticamente"/>
              <p:cNvPicPr/>
              <p:nvPr/>
            </p:nvPicPr>
            <p:blipFill>
              <a:blip r:embed="rId5"/>
              <a:srcRect l="0" t="21189" r="0" b="62154"/>
              <a:stretch/>
            </p:blipFill>
            <p:spPr>
              <a:xfrm>
                <a:off x="528480" y="2602440"/>
                <a:ext cx="4183560" cy="879480"/>
              </a:xfrm>
              <a:prstGeom prst="rect">
                <a:avLst/>
              </a:prstGeom>
              <a:ln>
                <a:noFill/>
              </a:ln>
            </p:spPr>
          </p:pic>
          <p:pic>
            <p:nvPicPr>
              <p:cNvPr id="148" name="Imagen 38" descr="Patrón de fondo&#10;&#10;Descripción generada automáticamente"/>
              <p:cNvPicPr/>
              <p:nvPr/>
            </p:nvPicPr>
            <p:blipFill>
              <a:blip r:embed="rId6"/>
              <a:srcRect l="0" t="315" r="0" b="83130"/>
              <a:stretch/>
            </p:blipFill>
            <p:spPr>
              <a:xfrm>
                <a:off x="528480" y="1756440"/>
                <a:ext cx="4183560" cy="874440"/>
              </a:xfrm>
              <a:prstGeom prst="rect">
                <a:avLst/>
              </a:prstGeom>
              <a:ln>
                <a:noFill/>
              </a:ln>
            </p:spPr>
          </p:pic>
        </p:grpSp>
        <p:sp>
          <p:nvSpPr>
            <p:cNvPr id="149" name="CustomShape 18"/>
            <p:cNvSpPr/>
            <p:nvPr/>
          </p:nvSpPr>
          <p:spPr>
            <a:xfrm>
              <a:off x="532440" y="2118600"/>
              <a:ext cx="7891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0</a:t>
              </a:r>
              <a:endParaRPr b="0" lang="en-US" sz="1800" spc="-1" strike="noStrike">
                <a:latin typeface="Arial"/>
              </a:endParaRPr>
            </a:p>
          </p:txBody>
        </p:sp>
        <p:sp>
          <p:nvSpPr>
            <p:cNvPr id="150" name="CustomShape 19"/>
            <p:cNvSpPr/>
            <p:nvPr/>
          </p:nvSpPr>
          <p:spPr>
            <a:xfrm>
              <a:off x="533160" y="296712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0.2</a:t>
              </a:r>
              <a:endParaRPr b="0" lang="en-US" sz="1800" spc="-1" strike="noStrike">
                <a:latin typeface="Arial"/>
              </a:endParaRPr>
            </a:p>
          </p:txBody>
        </p:sp>
        <p:sp>
          <p:nvSpPr>
            <p:cNvPr id="151" name="CustomShape 20"/>
            <p:cNvSpPr/>
            <p:nvPr/>
          </p:nvSpPr>
          <p:spPr>
            <a:xfrm>
              <a:off x="533160" y="381564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0.5</a:t>
              </a:r>
              <a:endParaRPr b="0" lang="en-US" sz="1800" spc="-1" strike="noStrike">
                <a:latin typeface="Arial"/>
              </a:endParaRPr>
            </a:p>
          </p:txBody>
        </p:sp>
        <p:sp>
          <p:nvSpPr>
            <p:cNvPr id="152" name="CustomShape 21"/>
            <p:cNvSpPr/>
            <p:nvPr/>
          </p:nvSpPr>
          <p:spPr>
            <a:xfrm>
              <a:off x="533160" y="466416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0.8</a:t>
              </a:r>
              <a:endParaRPr b="0" lang="en-US" sz="1800" spc="-1" strike="noStrike">
                <a:latin typeface="Arial"/>
              </a:endParaRPr>
            </a:p>
          </p:txBody>
        </p:sp>
        <p:sp>
          <p:nvSpPr>
            <p:cNvPr id="153" name="CustomShape 22"/>
            <p:cNvSpPr/>
            <p:nvPr/>
          </p:nvSpPr>
          <p:spPr>
            <a:xfrm>
              <a:off x="533160" y="5512320"/>
              <a:ext cx="9673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l-GR" sz="1800" spc="-1" strike="noStrike">
                  <a:solidFill>
                    <a:srgbClr val="ffffff"/>
                  </a:solidFill>
                  <a:latin typeface="LM Roman 10"/>
                </a:rPr>
                <a:t>Ω</a:t>
              </a:r>
              <a:r>
                <a:rPr b="0" lang="es-ES" sz="1800" spc="-1" strike="noStrike">
                  <a:solidFill>
                    <a:srgbClr val="ffffff"/>
                  </a:solidFill>
                  <a:latin typeface="LM Roman 10"/>
                </a:rPr>
                <a:t> = 1.2</a:t>
              </a:r>
              <a:endParaRPr b="0" lang="en-US" sz="1800" spc="-1" strike="noStrike">
                <a:latin typeface="Arial"/>
              </a:endParaRPr>
            </a:p>
          </p:txBody>
        </p:sp>
      </p:grpSp>
      <p:sp>
        <p:nvSpPr>
          <p:cNvPr id="154" name="CustomShape 23"/>
          <p:cNvSpPr/>
          <p:nvPr/>
        </p:nvSpPr>
        <p:spPr>
          <a:xfrm>
            <a:off x="4328640" y="1320480"/>
            <a:ext cx="10389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Re</a:t>
            </a:r>
            <a:r>
              <a:rPr b="0" lang="es-ES" sz="1800" spc="-1" strike="noStrike">
                <a:solidFill>
                  <a:srgbClr val="000000"/>
                </a:solidFill>
                <a:latin typeface="LM Roman 10"/>
              </a:rPr>
              <a:t> =250</a:t>
            </a:r>
            <a:endParaRPr b="0" lang="en-US" sz="1800" spc="-1" strike="noStrike">
              <a:latin typeface="Arial"/>
            </a:endParaRPr>
          </a:p>
        </p:txBody>
      </p:sp>
      <p:pic>
        <p:nvPicPr>
          <p:cNvPr id="155" name="Imagen 43" descr="Diagrama&#10;&#10;Descripción generada automáticamente"/>
          <p:cNvPicPr/>
          <p:nvPr/>
        </p:nvPicPr>
        <p:blipFill>
          <a:blip r:embed="rId7"/>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Objectives</a:t>
            </a:r>
            <a:endParaRPr b="0" lang="en-US" sz="2400" spc="-1" strike="noStrike">
              <a:latin typeface="Arial"/>
            </a:endParaRPr>
          </a:p>
        </p:txBody>
      </p:sp>
      <p:sp>
        <p:nvSpPr>
          <p:cNvPr id="157" name="CustomShape 2"/>
          <p:cNvSpPr/>
          <p:nvPr/>
        </p:nvSpPr>
        <p:spPr>
          <a:xfrm>
            <a:off x="25164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8" name="CustomShape 3"/>
          <p:cNvSpPr/>
          <p:nvPr/>
        </p:nvSpPr>
        <p:spPr>
          <a:xfrm>
            <a:off x="4716000" y="299700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9" name="CustomShape 4"/>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60" name="CustomShape 5"/>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1" name="CustomShape 6"/>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62" name="CustomShape 7"/>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163" name="CustomShape 8"/>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6/16</a:t>
            </a:r>
            <a:endParaRPr b="0" lang="en-US" sz="1200" spc="-1" strike="noStrike">
              <a:latin typeface="Arial"/>
            </a:endParaRPr>
          </a:p>
        </p:txBody>
      </p:sp>
      <p:sp>
        <p:nvSpPr>
          <p:cNvPr id="164" name="CustomShape 9"/>
          <p:cNvSpPr/>
          <p:nvPr/>
        </p:nvSpPr>
        <p:spPr>
          <a:xfrm>
            <a:off x="388440" y="1317240"/>
            <a:ext cx="8367120" cy="3358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gn="just">
              <a:lnSpc>
                <a:spcPct val="150000"/>
              </a:lnSpc>
              <a:buClr>
                <a:srgbClr val="000000"/>
              </a:buClr>
              <a:buFont typeface="Arial"/>
              <a:buChar char="•"/>
            </a:pPr>
            <a:r>
              <a:rPr b="0" lang="en-US" sz="2000" spc="-1" strike="noStrike">
                <a:solidFill>
                  <a:srgbClr val="000000"/>
                </a:solidFill>
                <a:latin typeface="LM Roman 10"/>
              </a:rPr>
              <a:t>New approach: Normal form analysis in bifurcation scenarios with co-dimension &gt; 1</a:t>
            </a:r>
            <a:endParaRPr b="0" lang="en-US" sz="2000" spc="-1" strike="noStrike">
              <a:latin typeface="Arial"/>
            </a:endParaRPr>
          </a:p>
          <a:p>
            <a:pPr marL="343080" indent="-342720" algn="just">
              <a:lnSpc>
                <a:spcPct val="150000"/>
              </a:lnSpc>
              <a:buClr>
                <a:srgbClr val="000000"/>
              </a:buClr>
              <a:buFont typeface="Arial"/>
              <a:buChar char="•"/>
            </a:pPr>
            <a:r>
              <a:rPr b="0" lang="en-US" sz="2000" spc="-1" strike="noStrike">
                <a:solidFill>
                  <a:srgbClr val="000000"/>
                </a:solidFill>
                <a:latin typeface="LM Roman 10"/>
              </a:rPr>
              <a:t>Connection between flow regimes and linear stability of helical modes</a:t>
            </a:r>
            <a:endParaRPr b="0" lang="en-US" sz="2000" spc="-1" strike="noStrike">
              <a:latin typeface="Arial"/>
            </a:endParaRPr>
          </a:p>
          <a:p>
            <a:pPr marL="343080" indent="-342720" algn="just">
              <a:lnSpc>
                <a:spcPct val="150000"/>
              </a:lnSpc>
              <a:buClr>
                <a:srgbClr val="000000"/>
              </a:buClr>
              <a:buFont typeface="Arial"/>
              <a:buChar char="•"/>
            </a:pPr>
            <a:r>
              <a:rPr b="0" lang="en-US" sz="2000" spc="-1" strike="noStrike">
                <a:solidFill>
                  <a:srgbClr val="000000"/>
                </a:solidFill>
                <a:latin typeface="LM Roman 10"/>
              </a:rPr>
              <a:t>Discover the underlying physical mechanisms and predict useful control actuations</a:t>
            </a:r>
            <a:endParaRPr b="0" lang="en-US" sz="2000" spc="-1" strike="noStrike">
              <a:latin typeface="Arial"/>
            </a:endParaRPr>
          </a:p>
          <a:p>
            <a:pPr marL="343080" indent="-342720" algn="just">
              <a:lnSpc>
                <a:spcPct val="150000"/>
              </a:lnSpc>
              <a:buClr>
                <a:srgbClr val="000000"/>
              </a:buClr>
              <a:buFont typeface="Arial"/>
              <a:buChar char="•"/>
            </a:pPr>
            <a:r>
              <a:rPr b="0" lang="en-US" sz="2000" spc="-1" strike="noStrike">
                <a:solidFill>
                  <a:srgbClr val="000000"/>
                </a:solidFill>
                <a:latin typeface="LM Roman 10"/>
              </a:rPr>
              <a:t>Obtain a complete phase portrait of the flow attractors </a:t>
            </a:r>
            <a:endParaRPr b="0" lang="en-US" sz="2000" spc="-1" strike="noStrike">
              <a:latin typeface="Arial"/>
            </a:endParaRPr>
          </a:p>
          <a:p>
            <a:pPr marL="343080" indent="-342720" algn="just">
              <a:lnSpc>
                <a:spcPct val="150000"/>
              </a:lnSpc>
              <a:buClr>
                <a:srgbClr val="000000"/>
              </a:buClr>
              <a:buFont typeface="Arial"/>
              <a:buChar char="•"/>
            </a:pPr>
            <a:r>
              <a:rPr b="0" lang="en-US" sz="2000" spc="-1" strike="noStrike">
                <a:solidFill>
                  <a:srgbClr val="000000"/>
                </a:solidFill>
                <a:latin typeface="LM Roman 10"/>
              </a:rPr>
              <a:t>Unravel the transition to chaotic dynamics</a:t>
            </a:r>
            <a:endParaRPr b="0" lang="en-US" sz="2000" spc="-1" strike="noStrike">
              <a:latin typeface="Arial"/>
            </a:endParaRPr>
          </a:p>
        </p:txBody>
      </p:sp>
      <p:pic>
        <p:nvPicPr>
          <p:cNvPr id="165" name="Imagen 15" descr="Diagrama&#10;&#10;Descripción generada automáticamente"/>
          <p:cNvPicPr/>
          <p:nvPr/>
        </p:nvPicPr>
        <p:blipFill>
          <a:blip r:embed="rId1"/>
          <a:stretch/>
        </p:blipFill>
        <p:spPr>
          <a:xfrm>
            <a:off x="8388360" y="25920"/>
            <a:ext cx="719640" cy="719640"/>
          </a:xfrm>
          <a:prstGeom prst="rect">
            <a:avLst/>
          </a:prstGeom>
          <a:ln>
            <a:noFill/>
          </a:ln>
        </p:spPr>
      </p:pic>
      <p:sp>
        <p:nvSpPr>
          <p:cNvPr id="166" name="CustomShape 10"/>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15 – 17 June, Cádiz, 2022</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7" name="Group 1"/>
          <p:cNvGrpSpPr/>
          <p:nvPr/>
        </p:nvGrpSpPr>
        <p:grpSpPr>
          <a:xfrm>
            <a:off x="1337400" y="908640"/>
            <a:ext cx="6286680" cy="2372040"/>
            <a:chOff x="1337400" y="908640"/>
            <a:chExt cx="6286680" cy="2372040"/>
          </a:xfrm>
        </p:grpSpPr>
        <p:grpSp>
          <p:nvGrpSpPr>
            <p:cNvPr id="168" name="Group 2"/>
            <p:cNvGrpSpPr/>
            <p:nvPr/>
          </p:nvGrpSpPr>
          <p:grpSpPr>
            <a:xfrm>
              <a:off x="1337400" y="1291320"/>
              <a:ext cx="6286680" cy="1989360"/>
              <a:chOff x="1337400" y="1291320"/>
              <a:chExt cx="6286680" cy="1989360"/>
            </a:xfrm>
          </p:grpSpPr>
          <p:pic>
            <p:nvPicPr>
              <p:cNvPr id="169" name="Imagen 4" descr="Gráfico&#10;&#10;Descripción generada automáticamente"/>
              <p:cNvPicPr/>
              <p:nvPr/>
            </p:nvPicPr>
            <p:blipFill>
              <a:blip r:embed="rId1"/>
              <a:stretch/>
            </p:blipFill>
            <p:spPr>
              <a:xfrm>
                <a:off x="1337400" y="1345320"/>
                <a:ext cx="6286680" cy="1935360"/>
              </a:xfrm>
              <a:prstGeom prst="rect">
                <a:avLst/>
              </a:prstGeom>
              <a:ln>
                <a:noFill/>
              </a:ln>
            </p:spPr>
          </p:pic>
          <p:sp>
            <p:nvSpPr>
              <p:cNvPr id="170" name="CustomShape 3"/>
              <p:cNvSpPr/>
              <p:nvPr/>
            </p:nvSpPr>
            <p:spPr>
              <a:xfrm>
                <a:off x="1353240" y="1337400"/>
                <a:ext cx="367920" cy="33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1" name="CustomShape 4"/>
              <p:cNvSpPr/>
              <p:nvPr/>
            </p:nvSpPr>
            <p:spPr>
              <a:xfrm>
                <a:off x="3432240" y="1291320"/>
                <a:ext cx="367920" cy="33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2" name="CustomShape 5"/>
              <p:cNvSpPr/>
              <p:nvPr/>
            </p:nvSpPr>
            <p:spPr>
              <a:xfrm>
                <a:off x="5510880" y="1337400"/>
                <a:ext cx="367920" cy="33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73" name="Group 6"/>
            <p:cNvGrpSpPr/>
            <p:nvPr/>
          </p:nvGrpSpPr>
          <p:grpSpPr>
            <a:xfrm>
              <a:off x="1855440" y="908640"/>
              <a:ext cx="5713920" cy="401400"/>
              <a:chOff x="1855440" y="908640"/>
              <a:chExt cx="5713920" cy="401400"/>
            </a:xfrm>
          </p:grpSpPr>
          <p:sp>
            <p:nvSpPr>
              <p:cNvPr id="174" name="CustomShape 7"/>
              <p:cNvSpPr/>
              <p:nvPr/>
            </p:nvSpPr>
            <p:spPr>
              <a:xfrm>
                <a:off x="1855440" y="908640"/>
                <a:ext cx="1587960" cy="401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r>
                  <a:rPr b="0" i="1" lang="es-ES" sz="1800" spc="-1" strike="noStrike">
                    <a:solidFill>
                      <a:srgbClr val="000000"/>
                    </a:solidFill>
                    <a:latin typeface="LM Roman 10"/>
                  </a:rPr>
                  <a:t> </a:t>
                </a:r>
                <a:r>
                  <a:rPr b="0" lang="es-ES" sz="1800" spc="-1" strike="noStrike">
                    <a:solidFill>
                      <a:srgbClr val="000000"/>
                    </a:solidFill>
                    <a:latin typeface="LM Roman 10"/>
                  </a:rPr>
                  <a:t>(</a:t>
                </a:r>
                <a:r>
                  <a:rPr b="0" i="1" lang="es-ES" sz="1800" spc="-1" strike="noStrike">
                    <a:solidFill>
                      <a:srgbClr val="000000"/>
                    </a:solidFill>
                    <a:latin typeface="LM Roman 10"/>
                  </a:rPr>
                  <a:t>m</a:t>
                </a:r>
                <a:r>
                  <a:rPr b="0" lang="es-ES" sz="1800" spc="-1" strike="noStrike">
                    <a:solidFill>
                      <a:srgbClr val="000000"/>
                    </a:solidFill>
                    <a:latin typeface="LM Roman 10"/>
                  </a:rPr>
                  <a:t> = -1)</a:t>
                </a:r>
                <a:endParaRPr b="0" lang="en-US" sz="1800" spc="-1" strike="noStrike">
                  <a:latin typeface="Arial"/>
                </a:endParaRPr>
              </a:p>
            </p:txBody>
          </p:sp>
          <p:sp>
            <p:nvSpPr>
              <p:cNvPr id="175" name="CustomShape 8"/>
              <p:cNvSpPr/>
              <p:nvPr/>
            </p:nvSpPr>
            <p:spPr>
              <a:xfrm>
                <a:off x="3918600" y="908640"/>
                <a:ext cx="1587960" cy="401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2</a:t>
                </a:r>
                <a:r>
                  <a:rPr b="0" i="1" lang="es-ES" sz="1800" spc="-1" strike="noStrike">
                    <a:solidFill>
                      <a:srgbClr val="000000"/>
                    </a:solidFill>
                    <a:latin typeface="LM Roman 10"/>
                  </a:rPr>
                  <a:t> </a:t>
                </a:r>
                <a:r>
                  <a:rPr b="0" lang="es-ES" sz="1800" spc="-1" strike="noStrike">
                    <a:solidFill>
                      <a:srgbClr val="000000"/>
                    </a:solidFill>
                    <a:latin typeface="LM Roman 10"/>
                  </a:rPr>
                  <a:t>(</a:t>
                </a:r>
                <a:r>
                  <a:rPr b="0" i="1" lang="es-ES" sz="1800" spc="-1" strike="noStrike">
                    <a:solidFill>
                      <a:srgbClr val="000000"/>
                    </a:solidFill>
                    <a:latin typeface="LM Roman 10"/>
                  </a:rPr>
                  <a:t>m</a:t>
                </a:r>
                <a:r>
                  <a:rPr b="0" lang="es-ES" sz="1800" spc="-1" strike="noStrike">
                    <a:solidFill>
                      <a:srgbClr val="000000"/>
                    </a:solidFill>
                    <a:latin typeface="LM Roman 10"/>
                  </a:rPr>
                  <a:t> = -1)</a:t>
                </a:r>
                <a:endParaRPr b="0" lang="en-US" sz="1800" spc="-1" strike="noStrike">
                  <a:latin typeface="Arial"/>
                </a:endParaRPr>
              </a:p>
            </p:txBody>
          </p:sp>
          <p:sp>
            <p:nvSpPr>
              <p:cNvPr id="176" name="CustomShape 9"/>
              <p:cNvSpPr/>
              <p:nvPr/>
            </p:nvSpPr>
            <p:spPr>
              <a:xfrm>
                <a:off x="5981400" y="908640"/>
                <a:ext cx="1587960" cy="401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r>
                  <a:rPr b="0" i="1" lang="es-ES" sz="1800" spc="-1" strike="noStrike">
                    <a:solidFill>
                      <a:srgbClr val="000000"/>
                    </a:solidFill>
                    <a:latin typeface="LM Roman 10"/>
                  </a:rPr>
                  <a:t> </a:t>
                </a:r>
                <a:r>
                  <a:rPr b="0" lang="es-ES" sz="1800" spc="-1" strike="noStrike">
                    <a:solidFill>
                      <a:srgbClr val="000000"/>
                    </a:solidFill>
                    <a:latin typeface="LM Roman 10"/>
                  </a:rPr>
                  <a:t>(</a:t>
                </a:r>
                <a:r>
                  <a:rPr b="0" i="1" lang="es-ES" sz="1800" spc="-1" strike="noStrike">
                    <a:solidFill>
                      <a:srgbClr val="000000"/>
                    </a:solidFill>
                    <a:latin typeface="LM Roman 10"/>
                  </a:rPr>
                  <a:t>m</a:t>
                </a:r>
                <a:r>
                  <a:rPr b="0" lang="es-ES" sz="1800" spc="-1" strike="noStrike">
                    <a:solidFill>
                      <a:srgbClr val="000000"/>
                    </a:solidFill>
                    <a:latin typeface="LM Roman 10"/>
                  </a:rPr>
                  <a:t> = -2)</a:t>
                </a:r>
                <a:endParaRPr b="0" lang="en-US" sz="1800" spc="-1" strike="noStrike">
                  <a:latin typeface="Arial"/>
                </a:endParaRPr>
              </a:p>
            </p:txBody>
          </p:sp>
        </p:grpSp>
      </p:grpSp>
      <p:sp>
        <p:nvSpPr>
          <p:cNvPr id="177" name="CustomShape 10"/>
          <p:cNvSpPr/>
          <p:nvPr/>
        </p:nvSpPr>
        <p:spPr>
          <a:xfrm>
            <a:off x="34560" y="44640"/>
            <a:ext cx="5401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(LSA)</a:t>
            </a:r>
            <a:endParaRPr b="0" lang="en-US" sz="2400" spc="-1" strike="noStrike">
              <a:latin typeface="Arial"/>
            </a:endParaRPr>
          </a:p>
        </p:txBody>
      </p:sp>
      <p:sp>
        <p:nvSpPr>
          <p:cNvPr id="178" name="CustomShape 11"/>
          <p:cNvSpPr/>
          <p:nvPr/>
        </p:nvSpPr>
        <p:spPr>
          <a:xfrm>
            <a:off x="251640" y="270504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9" name="CustomShape 12"/>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80" name="CustomShape 13"/>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81" name="CustomShape 14"/>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82" name="CustomShape 15"/>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183" name="CustomShape 16"/>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184" name="CustomShape 17"/>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7/16</a:t>
            </a:r>
            <a:endParaRPr b="0" lang="en-US" sz="1200" spc="-1" strike="noStrike">
              <a:latin typeface="Arial"/>
            </a:endParaRPr>
          </a:p>
        </p:txBody>
      </p:sp>
      <p:sp>
        <p:nvSpPr>
          <p:cNvPr id="185" name="CustomShape 18"/>
          <p:cNvSpPr/>
          <p:nvPr/>
        </p:nvSpPr>
        <p:spPr>
          <a:xfrm>
            <a:off x="176760" y="554760"/>
            <a:ext cx="836712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Stability of rotating waves (no reflection symmetry due to rotation)</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LM Roman 10"/>
              </a:rPr>
              <a:t>Linear stability analysis of rotating waves</a:t>
            </a: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grpSp>
        <p:nvGrpSpPr>
          <p:cNvPr id="186" name="Group 19"/>
          <p:cNvGrpSpPr/>
          <p:nvPr/>
        </p:nvGrpSpPr>
        <p:grpSpPr>
          <a:xfrm>
            <a:off x="0" y="3784320"/>
            <a:ext cx="6294240" cy="2655000"/>
            <a:chOff x="0" y="3784320"/>
            <a:chExt cx="6294240" cy="2655000"/>
          </a:xfrm>
        </p:grpSpPr>
        <p:pic>
          <p:nvPicPr>
            <p:cNvPr id="187" name="Imagen 10" descr="Gráfico, Gráfico de dispersión&#10;&#10;Descripción generada automáticamente"/>
            <p:cNvPicPr/>
            <p:nvPr/>
          </p:nvPicPr>
          <p:blipFill>
            <a:blip r:embed="rId2"/>
            <a:stretch/>
          </p:blipFill>
          <p:spPr>
            <a:xfrm>
              <a:off x="0" y="3863880"/>
              <a:ext cx="6294240" cy="2575440"/>
            </a:xfrm>
            <a:prstGeom prst="rect">
              <a:avLst/>
            </a:prstGeom>
            <a:ln>
              <a:noFill/>
            </a:ln>
          </p:spPr>
        </p:pic>
        <p:sp>
          <p:nvSpPr>
            <p:cNvPr id="188" name="CustomShape 20"/>
            <p:cNvSpPr/>
            <p:nvPr/>
          </p:nvSpPr>
          <p:spPr>
            <a:xfrm>
              <a:off x="3201120" y="378432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9" name="CustomShape 21"/>
            <p:cNvSpPr/>
            <p:nvPr/>
          </p:nvSpPr>
          <p:spPr>
            <a:xfrm>
              <a:off x="0" y="3818160"/>
              <a:ext cx="287640" cy="43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190" name="CustomShape 22"/>
          <p:cNvSpPr/>
          <p:nvPr/>
        </p:nvSpPr>
        <p:spPr>
          <a:xfrm>
            <a:off x="6716880" y="3468600"/>
            <a:ext cx="223056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ES" sz="1800" spc="-1" strike="noStrike">
                <a:solidFill>
                  <a:srgbClr val="000000"/>
                </a:solidFill>
                <a:latin typeface="LM Roman 10"/>
              </a:rPr>
              <a:t>Key</a:t>
            </a:r>
            <a:r>
              <a:rPr b="0" lang="es-ES" sz="1800" spc="-1" strike="noStrike">
                <a:solidFill>
                  <a:srgbClr val="000000"/>
                </a:solidFill>
                <a:latin typeface="LM Roman 10"/>
              </a:rPr>
              <a:t>: </a:t>
            </a:r>
            <a:r>
              <a:rPr b="0" lang="en-US" sz="1800" spc="-1" strike="noStrike">
                <a:solidFill>
                  <a:srgbClr val="000000"/>
                </a:solidFill>
                <a:latin typeface="LM Roman 10"/>
              </a:rPr>
              <a:t>Co-dimension two points </a:t>
            </a:r>
            <a:endParaRPr b="0" lang="en-US" sz="1800" spc="-1" strike="noStrike">
              <a:latin typeface="Arial"/>
            </a:endParaRPr>
          </a:p>
        </p:txBody>
      </p:sp>
      <p:grpSp>
        <p:nvGrpSpPr>
          <p:cNvPr id="191" name="Group 23"/>
          <p:cNvGrpSpPr/>
          <p:nvPr/>
        </p:nvGrpSpPr>
        <p:grpSpPr>
          <a:xfrm>
            <a:off x="6859080" y="4244040"/>
            <a:ext cx="1946520" cy="912960"/>
            <a:chOff x="6859080" y="4244040"/>
            <a:chExt cx="1946520" cy="912960"/>
          </a:xfrm>
        </p:grpSpPr>
        <p:pic>
          <p:nvPicPr>
            <p:cNvPr id="192" name="Imagen 30" descr="Texto&#10;&#10;Descripción generada automáticamente con confianza media"/>
            <p:cNvPicPr/>
            <p:nvPr/>
          </p:nvPicPr>
          <p:blipFill>
            <a:blip r:embed="rId3"/>
            <a:srcRect l="65102" t="0" r="0" b="0"/>
            <a:stretch/>
          </p:blipFill>
          <p:spPr>
            <a:xfrm>
              <a:off x="7348320" y="4244040"/>
              <a:ext cx="1457280" cy="912960"/>
            </a:xfrm>
            <a:prstGeom prst="rect">
              <a:avLst/>
            </a:prstGeom>
            <a:ln>
              <a:noFill/>
            </a:ln>
          </p:spPr>
        </p:pic>
        <p:pic>
          <p:nvPicPr>
            <p:cNvPr id="193" name="Imagen 35" descr="Texto&#10;&#10;Descripción generada automáticamente con confianza media"/>
            <p:cNvPicPr/>
            <p:nvPr/>
          </p:nvPicPr>
          <p:blipFill>
            <a:blip r:embed="rId4"/>
            <a:srcRect l="0" t="0" r="89655" b="0"/>
            <a:stretch/>
          </p:blipFill>
          <p:spPr>
            <a:xfrm>
              <a:off x="6859080" y="4244040"/>
              <a:ext cx="431640" cy="912960"/>
            </a:xfrm>
            <a:prstGeom prst="rect">
              <a:avLst/>
            </a:prstGeom>
            <a:ln>
              <a:noFill/>
            </a:ln>
          </p:spPr>
        </p:pic>
      </p:grpSp>
      <p:pic>
        <p:nvPicPr>
          <p:cNvPr id="194" name="Imagen 32" descr="Diagrama&#10;&#10;Descripción generada automáticamente"/>
          <p:cNvPicPr/>
          <p:nvPr/>
        </p:nvPicPr>
        <p:blipFill>
          <a:blip r:embed="rId5"/>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34560" y="44640"/>
            <a:ext cx="619308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400" spc="-1" strike="noStrike">
                <a:solidFill>
                  <a:srgbClr val="558ed5"/>
                </a:solidFill>
                <a:latin typeface="LM Roman 10"/>
                <a:ea typeface="Microsoft YaHei"/>
              </a:rPr>
              <a:t>Stability tools (Sensitivity &amp; Control)</a:t>
            </a:r>
            <a:endParaRPr b="0" lang="en-US" sz="2400" spc="-1" strike="noStrike">
              <a:latin typeface="Arial"/>
            </a:endParaRPr>
          </a:p>
        </p:txBody>
      </p:sp>
      <p:sp>
        <p:nvSpPr>
          <p:cNvPr id="196" name="CustomShape 2"/>
          <p:cNvSpPr/>
          <p:nvPr/>
        </p:nvSpPr>
        <p:spPr>
          <a:xfrm>
            <a:off x="547920" y="764640"/>
            <a:ext cx="6544080" cy="4248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nSpc>
                <a:spcPct val="100000"/>
              </a:lnSpc>
            </a:pPr>
            <a:endParaRPr b="0" lang="en-US" sz="18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latin typeface="Arial"/>
            </a:endParaRPr>
          </a:p>
        </p:txBody>
      </p:sp>
      <p:sp>
        <p:nvSpPr>
          <p:cNvPr id="197" name="CustomShape 3"/>
          <p:cNvSpPr/>
          <p:nvPr/>
        </p:nvSpPr>
        <p:spPr>
          <a:xfrm>
            <a:off x="0" y="6466680"/>
            <a:ext cx="4571640" cy="390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98" name="CustomShape 4"/>
          <p:cNvSpPr/>
          <p:nvPr/>
        </p:nvSpPr>
        <p:spPr>
          <a:xfrm>
            <a:off x="4572000" y="6466680"/>
            <a:ext cx="4571640" cy="3909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199" name="CustomShape 5"/>
          <p:cNvSpPr/>
          <p:nvPr/>
        </p:nvSpPr>
        <p:spPr>
          <a:xfrm>
            <a:off x="179640" y="6526800"/>
            <a:ext cx="3384000" cy="272880"/>
          </a:xfrm>
          <a:prstGeom prst="rect">
            <a:avLst/>
          </a:prstGeom>
          <a:solidFill>
            <a:schemeClr val="tx1"/>
          </a:solid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14</a:t>
            </a:r>
            <a:r>
              <a:rPr b="1" lang="en-US" sz="1200" spc="-1" strike="noStrike" baseline="30000">
                <a:solidFill>
                  <a:srgbClr val="ffffff"/>
                </a:solidFill>
                <a:latin typeface="LM Roman 10"/>
                <a:ea typeface="Microsoft YaHei"/>
              </a:rPr>
              <a:t>th </a:t>
            </a:r>
            <a:r>
              <a:rPr b="1" lang="en-US" sz="1200" spc="-1" strike="noStrike">
                <a:solidFill>
                  <a:srgbClr val="ffffff"/>
                </a:solidFill>
                <a:latin typeface="LM Roman 10"/>
                <a:ea typeface="Microsoft YaHei"/>
              </a:rPr>
              <a:t>ERCOFTAC SIG 33 WORKSHOP</a:t>
            </a:r>
            <a:endParaRPr b="0" lang="en-US" sz="1200" spc="-1" strike="noStrike">
              <a:latin typeface="Arial"/>
            </a:endParaRPr>
          </a:p>
        </p:txBody>
      </p:sp>
      <p:sp>
        <p:nvSpPr>
          <p:cNvPr id="200" name="CustomShape 6"/>
          <p:cNvSpPr/>
          <p:nvPr/>
        </p:nvSpPr>
        <p:spPr>
          <a:xfrm>
            <a:off x="4681800" y="6526800"/>
            <a:ext cx="241020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M. Lorite – Díez </a:t>
            </a:r>
            <a:r>
              <a:rPr b="1" i="1" lang="en-US" sz="1200" spc="-1" strike="noStrike">
                <a:solidFill>
                  <a:srgbClr val="ffffff"/>
                </a:solidFill>
                <a:latin typeface="LM Roman 10"/>
                <a:ea typeface="Microsoft YaHei"/>
              </a:rPr>
              <a:t>et al. </a:t>
            </a:r>
            <a:endParaRPr b="0" lang="en-US" sz="1200" spc="-1" strike="noStrike">
              <a:latin typeface="Arial"/>
            </a:endParaRPr>
          </a:p>
        </p:txBody>
      </p:sp>
      <p:sp>
        <p:nvSpPr>
          <p:cNvPr id="201" name="CustomShape 7"/>
          <p:cNvSpPr/>
          <p:nvPr/>
        </p:nvSpPr>
        <p:spPr>
          <a:xfrm>
            <a:off x="8491680" y="6526800"/>
            <a:ext cx="575640" cy="2728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200" spc="-1" strike="noStrike">
                <a:solidFill>
                  <a:srgbClr val="ffffff"/>
                </a:solidFill>
                <a:latin typeface="LM Roman 10"/>
                <a:ea typeface="Microsoft YaHei"/>
              </a:rPr>
              <a:t>8/16</a:t>
            </a:r>
            <a:endParaRPr b="0" lang="en-US" sz="1200" spc="-1" strike="noStrike">
              <a:latin typeface="Arial"/>
            </a:endParaRPr>
          </a:p>
        </p:txBody>
      </p:sp>
      <p:sp>
        <p:nvSpPr>
          <p:cNvPr id="202" name="CustomShape 8"/>
          <p:cNvSpPr/>
          <p:nvPr/>
        </p:nvSpPr>
        <p:spPr>
          <a:xfrm>
            <a:off x="176760" y="554760"/>
            <a:ext cx="8367120" cy="50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343080" indent="-342720">
              <a:lnSpc>
                <a:spcPct val="100000"/>
              </a:lnSpc>
              <a:buClr>
                <a:srgbClr val="000000"/>
              </a:buClr>
              <a:buFont typeface="Arial"/>
              <a:buChar char="•"/>
            </a:pPr>
            <a:r>
              <a:rPr b="0" lang="en-US" sz="2000" spc="-1" strike="noStrike">
                <a:solidFill>
                  <a:srgbClr val="000000"/>
                </a:solidFill>
                <a:latin typeface="LM Roman 10"/>
              </a:rPr>
              <a:t>Sensitivity to steady axisymmetric forcing term</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gn="just">
              <a:lnSpc>
                <a:spcPct val="100000"/>
              </a:lnSpc>
              <a:spcBef>
                <a:spcPts val="598"/>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latin typeface="Arial"/>
            </a:endParaRPr>
          </a:p>
        </p:txBody>
      </p:sp>
      <p:pic>
        <p:nvPicPr>
          <p:cNvPr id="203" name="Imagen 9" descr="Diagrama, Dibujo de ingeniería&#10;&#10;Descripción generada automáticamente"/>
          <p:cNvPicPr/>
          <p:nvPr/>
        </p:nvPicPr>
        <p:blipFill>
          <a:blip r:embed="rId1"/>
          <a:stretch/>
        </p:blipFill>
        <p:spPr>
          <a:xfrm>
            <a:off x="1344960" y="1173960"/>
            <a:ext cx="6453360" cy="5249880"/>
          </a:xfrm>
          <a:prstGeom prst="rect">
            <a:avLst/>
          </a:prstGeom>
          <a:ln>
            <a:noFill/>
          </a:ln>
        </p:spPr>
      </p:pic>
      <p:pic>
        <p:nvPicPr>
          <p:cNvPr id="204" name="Imagen 18" descr="Un dibujo de una cara feliz&#10;&#10;Descripción generada automáticamente con confianza baja"/>
          <p:cNvPicPr/>
          <p:nvPr/>
        </p:nvPicPr>
        <p:blipFill>
          <a:blip r:embed="rId2"/>
          <a:stretch/>
        </p:blipFill>
        <p:spPr>
          <a:xfrm>
            <a:off x="6298560" y="642600"/>
            <a:ext cx="684720" cy="287640"/>
          </a:xfrm>
          <a:prstGeom prst="rect">
            <a:avLst/>
          </a:prstGeom>
          <a:ln>
            <a:noFill/>
          </a:ln>
        </p:spPr>
      </p:pic>
      <p:sp>
        <p:nvSpPr>
          <p:cNvPr id="205" name="CustomShape 9"/>
          <p:cNvSpPr/>
          <p:nvPr/>
        </p:nvSpPr>
        <p:spPr>
          <a:xfrm>
            <a:off x="2198880" y="86184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r>
              <a:rPr b="0" i="1" lang="es-ES" sz="1800" spc="-1" strike="noStrike">
                <a:solidFill>
                  <a:srgbClr val="000000"/>
                </a:solidFill>
                <a:latin typeface="LM Roman 10"/>
              </a:rPr>
              <a:t> </a:t>
            </a:r>
            <a:r>
              <a:rPr b="0" lang="es-ES" sz="1800" spc="-1" strike="noStrike">
                <a:solidFill>
                  <a:srgbClr val="000000"/>
                </a:solidFill>
                <a:latin typeface="LM Roman 10"/>
              </a:rPr>
              <a:t>(</a:t>
            </a:r>
            <a:r>
              <a:rPr b="0" lang="en-US" sz="1800" spc="-1" strike="noStrike">
                <a:solidFill>
                  <a:srgbClr val="000000"/>
                </a:solidFill>
                <a:latin typeface="LM Roman 10"/>
              </a:rPr>
              <a:t>growth rate</a:t>
            </a:r>
            <a:r>
              <a:rPr b="0" lang="es-ES" sz="1800" spc="-1" strike="noStrike">
                <a:solidFill>
                  <a:srgbClr val="000000"/>
                </a:solidFill>
                <a:latin typeface="LM Roman 10"/>
              </a:rPr>
              <a:t>)</a:t>
            </a:r>
            <a:endParaRPr b="0" lang="en-US" sz="1800" spc="-1" strike="noStrike">
              <a:latin typeface="Arial"/>
            </a:endParaRPr>
          </a:p>
        </p:txBody>
      </p:sp>
      <p:sp>
        <p:nvSpPr>
          <p:cNvPr id="206" name="CustomShape 10"/>
          <p:cNvSpPr/>
          <p:nvPr/>
        </p:nvSpPr>
        <p:spPr>
          <a:xfrm>
            <a:off x="2051640" y="357624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r>
              <a:rPr b="0" i="1" lang="es-ES" sz="1800" spc="-1" strike="noStrike">
                <a:solidFill>
                  <a:srgbClr val="000000"/>
                </a:solidFill>
                <a:latin typeface="LM Roman 10"/>
              </a:rPr>
              <a:t> </a:t>
            </a:r>
            <a:r>
              <a:rPr b="0" lang="es-ES" sz="1800" spc="-1" strike="noStrike">
                <a:solidFill>
                  <a:srgbClr val="000000"/>
                </a:solidFill>
                <a:latin typeface="LM Roman 10"/>
              </a:rPr>
              <a:t>(</a:t>
            </a:r>
            <a:r>
              <a:rPr b="0" lang="en-US" sz="1800" spc="-1" strike="noStrike">
                <a:solidFill>
                  <a:srgbClr val="000000"/>
                </a:solidFill>
                <a:latin typeface="LM Roman 10"/>
              </a:rPr>
              <a:t>growth rate)</a:t>
            </a:r>
            <a:endParaRPr b="0" lang="en-US" sz="1800" spc="-1" strike="noStrike">
              <a:latin typeface="Arial"/>
            </a:endParaRPr>
          </a:p>
        </p:txBody>
      </p:sp>
      <p:sp>
        <p:nvSpPr>
          <p:cNvPr id="207" name="CustomShape 11"/>
          <p:cNvSpPr/>
          <p:nvPr/>
        </p:nvSpPr>
        <p:spPr>
          <a:xfrm>
            <a:off x="5403240" y="94284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1</a:t>
            </a:r>
            <a:r>
              <a:rPr b="0" i="1" lang="es-ES" sz="1800" spc="-1" strike="noStrike">
                <a:solidFill>
                  <a:srgbClr val="000000"/>
                </a:solidFill>
                <a:latin typeface="LM Roman 10"/>
              </a:rPr>
              <a:t> </a:t>
            </a:r>
            <a:r>
              <a:rPr b="0" lang="es-ES" sz="1800" spc="-1" strike="noStrike">
                <a:solidFill>
                  <a:srgbClr val="000000"/>
                </a:solidFill>
                <a:latin typeface="LM Roman 10"/>
              </a:rPr>
              <a:t>(</a:t>
            </a:r>
            <a:r>
              <a:rPr b="0" lang="en-US" sz="1800" spc="-1" strike="noStrike">
                <a:solidFill>
                  <a:srgbClr val="000000"/>
                </a:solidFill>
                <a:latin typeface="LM Roman 10"/>
              </a:rPr>
              <a:t>frequency)</a:t>
            </a:r>
            <a:endParaRPr b="0" lang="en-US" sz="1800" spc="-1" strike="noStrike">
              <a:latin typeface="Arial"/>
            </a:endParaRPr>
          </a:p>
        </p:txBody>
      </p:sp>
      <p:sp>
        <p:nvSpPr>
          <p:cNvPr id="208" name="CustomShape 12"/>
          <p:cNvSpPr/>
          <p:nvPr/>
        </p:nvSpPr>
        <p:spPr>
          <a:xfrm>
            <a:off x="5256360" y="3656880"/>
            <a:ext cx="2230560" cy="401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es-ES" sz="1800" spc="-1" strike="noStrike">
                <a:solidFill>
                  <a:srgbClr val="000000"/>
                </a:solidFill>
                <a:latin typeface="LM Roman 10"/>
              </a:rPr>
              <a:t>RW</a:t>
            </a:r>
            <a:r>
              <a:rPr b="0" lang="es-ES" sz="1800" spc="-1" strike="noStrike" baseline="-25000">
                <a:solidFill>
                  <a:srgbClr val="000000"/>
                </a:solidFill>
                <a:latin typeface="LM Roman 10"/>
              </a:rPr>
              <a:t>3</a:t>
            </a:r>
            <a:r>
              <a:rPr b="0" i="1" lang="es-ES" sz="1800" spc="-1" strike="noStrike">
                <a:solidFill>
                  <a:srgbClr val="000000"/>
                </a:solidFill>
                <a:latin typeface="LM Roman 10"/>
              </a:rPr>
              <a:t> </a:t>
            </a:r>
            <a:r>
              <a:rPr b="0" lang="es-ES" sz="1800" spc="-1" strike="noStrike">
                <a:solidFill>
                  <a:srgbClr val="000000"/>
                </a:solidFill>
                <a:latin typeface="LM Roman 10"/>
              </a:rPr>
              <a:t>(</a:t>
            </a:r>
            <a:r>
              <a:rPr b="0" lang="en-US" sz="1800" spc="-1" strike="noStrike">
                <a:solidFill>
                  <a:srgbClr val="000000"/>
                </a:solidFill>
                <a:latin typeface="LM Roman 10"/>
              </a:rPr>
              <a:t>frequency)</a:t>
            </a:r>
            <a:endParaRPr b="0" lang="en-US" sz="1800" spc="-1" strike="noStrike">
              <a:latin typeface="Arial"/>
            </a:endParaRPr>
          </a:p>
        </p:txBody>
      </p:sp>
      <p:sp>
        <p:nvSpPr>
          <p:cNvPr id="209" name="CustomShape 13"/>
          <p:cNvSpPr/>
          <p:nvPr/>
        </p:nvSpPr>
        <p:spPr>
          <a:xfrm>
            <a:off x="1285560" y="345456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0" name="CustomShape 14"/>
          <p:cNvSpPr/>
          <p:nvPr/>
        </p:nvSpPr>
        <p:spPr>
          <a:xfrm>
            <a:off x="4668840" y="3454200"/>
            <a:ext cx="431640" cy="4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11" name="Imagen 22" descr="Diagrama&#10;&#10;Descripción generada automáticamente"/>
          <p:cNvPicPr/>
          <p:nvPr/>
        </p:nvPicPr>
        <p:blipFill>
          <a:blip r:embed="rId3"/>
          <a:stretch/>
        </p:blipFill>
        <p:spPr>
          <a:xfrm>
            <a:off x="8388360" y="25920"/>
            <a:ext cx="719640" cy="719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58567</TotalTime>
  <Application>LibreOffice/6.4.7.2$Linux_X86_64 LibreOffice_project/40$Build-2</Application>
  <Words>3648</Words>
  <Paragraphs>253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2003-10-16T17:05:18Z</dcterms:created>
  <dc:creator>Francisco J Huera</dc:creator>
  <dc:description/>
  <dc:language>en-US</dc:language>
  <cp:lastModifiedBy>Manuel</cp:lastModifiedBy>
  <dcterms:modified xsi:type="dcterms:W3CDTF">2022-06-09T11:19:34Z</dcterms:modified>
  <cp:revision>2608</cp:revision>
  <dc:subject/>
  <dc:title>Transfer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18</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